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55"/>
    <p:sldId id="257" r:id="rId56"/>
    <p:sldId id="258" r:id="rId57"/>
    <p:sldId id="259" r:id="rId58"/>
    <p:sldId id="260" r:id="rId59"/>
    <p:sldId id="261" r:id="rId60"/>
    <p:sldId id="262" r:id="rId61"/>
    <p:sldId id="263" r:id="rId62"/>
    <p:sldId id="264" r:id="rId63"/>
    <p:sldId id="265" r:id="rId64"/>
    <p:sldId id="266" r:id="rId65"/>
    <p:sldId id="267" r:id="rId66"/>
    <p:sldId id="268" r:id="rId67"/>
    <p:sldId id="269" r:id="rId68"/>
  </p:sldIdLst>
  <p:sldSz cx="18288000" cy="10287000"/>
  <p:notesSz cx="6858000" cy="9144000"/>
  <p:embeddedFontLst>
    <p:embeddedFont>
      <p:font typeface="Oswald" charset="1" panose="00000500000000000000"/>
      <p:regular r:id="rId6"/>
    </p:embeddedFont>
    <p:embeddedFont>
      <p:font typeface="Oswald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Brittany" charset="1" panose="00000000000000000000"/>
      <p:regular r:id="rId12"/>
    </p:embeddedFont>
    <p:embeddedFont>
      <p:font typeface="Aileron" charset="1" panose="00000500000000000000"/>
      <p:regular r:id="rId13"/>
    </p:embeddedFont>
    <p:embeddedFont>
      <p:font typeface="Aileron Bold" charset="1" panose="00000800000000000000"/>
      <p:regular r:id="rId14"/>
    </p:embeddedFont>
    <p:embeddedFont>
      <p:font typeface="Aileron Italics" charset="1" panose="00000500000000000000"/>
      <p:regular r:id="rId15"/>
    </p:embeddedFont>
    <p:embeddedFont>
      <p:font typeface="Aileron Bold Italics" charset="1" panose="00000800000000000000"/>
      <p:regular r:id="rId16"/>
    </p:embeddedFont>
    <p:embeddedFont>
      <p:font typeface="Aileron Thin" charset="1" panose="00000300000000000000"/>
      <p:regular r:id="rId17"/>
    </p:embeddedFont>
    <p:embeddedFont>
      <p:font typeface="Aileron Thin Italics" charset="1" panose="00000300000000000000"/>
      <p:regular r:id="rId18"/>
    </p:embeddedFont>
    <p:embeddedFont>
      <p:font typeface="Aileron Light" charset="1" panose="00000400000000000000"/>
      <p:regular r:id="rId19"/>
    </p:embeddedFont>
    <p:embeddedFont>
      <p:font typeface="Aileron Light Italics" charset="1" panose="00000400000000000000"/>
      <p:regular r:id="rId20"/>
    </p:embeddedFont>
    <p:embeddedFont>
      <p:font typeface="Aileron Ultra-Bold" charset="1" panose="00000A00000000000000"/>
      <p:regular r:id="rId21"/>
    </p:embeddedFont>
    <p:embeddedFont>
      <p:font typeface="Aileron Ultra-Bold Italics" charset="1" panose="00000A00000000000000"/>
      <p:regular r:id="rId22"/>
    </p:embeddedFont>
    <p:embeddedFont>
      <p:font typeface="Aileron Heavy" charset="1" panose="00000A00000000000000"/>
      <p:regular r:id="rId23"/>
    </p:embeddedFont>
    <p:embeddedFont>
      <p:font typeface="Aileron Heavy Italics" charset="1" panose="00000A00000000000000"/>
      <p:regular r:id="rId24"/>
    </p:embeddedFont>
    <p:embeddedFont>
      <p:font typeface="Open Sauce" charset="1" panose="00000500000000000000"/>
      <p:regular r:id="rId25"/>
    </p:embeddedFont>
    <p:embeddedFont>
      <p:font typeface="Open Sauce Bold" charset="1" panose="00000800000000000000"/>
      <p:regular r:id="rId26"/>
    </p:embeddedFont>
    <p:embeddedFont>
      <p:font typeface="Open Sauce Italics" charset="1" panose="00000500000000000000"/>
      <p:regular r:id="rId27"/>
    </p:embeddedFont>
    <p:embeddedFont>
      <p:font typeface="Open Sauce Bold Italics" charset="1" panose="00000800000000000000"/>
      <p:regular r:id="rId28"/>
    </p:embeddedFont>
    <p:embeddedFont>
      <p:font typeface="Open Sauce Light" charset="1" panose="00000400000000000000"/>
      <p:regular r:id="rId29"/>
    </p:embeddedFont>
    <p:embeddedFont>
      <p:font typeface="Open Sauce Light Italics" charset="1" panose="00000400000000000000"/>
      <p:regular r:id="rId30"/>
    </p:embeddedFont>
    <p:embeddedFont>
      <p:font typeface="Open Sauce Medium" charset="1" panose="00000600000000000000"/>
      <p:regular r:id="rId31"/>
    </p:embeddedFont>
    <p:embeddedFont>
      <p:font typeface="Open Sauce Medium Italics" charset="1" panose="00000600000000000000"/>
      <p:regular r:id="rId32"/>
    </p:embeddedFont>
    <p:embeddedFont>
      <p:font typeface="Open Sauce Semi-Bold" charset="1" panose="00000700000000000000"/>
      <p:regular r:id="rId33"/>
    </p:embeddedFont>
    <p:embeddedFont>
      <p:font typeface="Open Sauce Semi-Bold Italics" charset="1" panose="00000700000000000000"/>
      <p:regular r:id="rId34"/>
    </p:embeddedFont>
    <p:embeddedFont>
      <p:font typeface="Open Sauce Heavy" charset="1" panose="00000A00000000000000"/>
      <p:regular r:id="rId35"/>
    </p:embeddedFont>
    <p:embeddedFont>
      <p:font typeface="Open Sauce Heavy Italics" charset="1" panose="00000A00000000000000"/>
      <p:regular r:id="rId36"/>
    </p:embeddedFont>
    <p:embeddedFont>
      <p:font typeface="Montserrat" charset="1" panose="00000500000000000000"/>
      <p:regular r:id="rId37"/>
    </p:embeddedFont>
    <p:embeddedFont>
      <p:font typeface="Montserrat Bold" charset="1" panose="00000800000000000000"/>
      <p:regular r:id="rId38"/>
    </p:embeddedFont>
    <p:embeddedFont>
      <p:font typeface="Montserrat Italics" charset="1" panose="00000500000000000000"/>
      <p:regular r:id="rId39"/>
    </p:embeddedFont>
    <p:embeddedFont>
      <p:font typeface="Montserrat Bold Italics" charset="1" panose="00000800000000000000"/>
      <p:regular r:id="rId40"/>
    </p:embeddedFont>
    <p:embeddedFont>
      <p:font typeface="Montserrat Thin" charset="1" panose="00000300000000000000"/>
      <p:regular r:id="rId41"/>
    </p:embeddedFont>
    <p:embeddedFont>
      <p:font typeface="Montserrat Thin Italics" charset="1" panose="00000300000000000000"/>
      <p:regular r:id="rId42"/>
    </p:embeddedFont>
    <p:embeddedFont>
      <p:font typeface="Montserrat Extra-Light" charset="1" panose="00000300000000000000"/>
      <p:regular r:id="rId43"/>
    </p:embeddedFont>
    <p:embeddedFont>
      <p:font typeface="Montserrat Extra-Light Italics" charset="1" panose="00000300000000000000"/>
      <p:regular r:id="rId44"/>
    </p:embeddedFont>
    <p:embeddedFont>
      <p:font typeface="Montserrat Light" charset="1" panose="00000400000000000000"/>
      <p:regular r:id="rId45"/>
    </p:embeddedFont>
    <p:embeddedFont>
      <p:font typeface="Montserrat Light Italics" charset="1" panose="00000400000000000000"/>
      <p:regular r:id="rId46"/>
    </p:embeddedFont>
    <p:embeddedFont>
      <p:font typeface="Montserrat Medium" charset="1" panose="00000600000000000000"/>
      <p:regular r:id="rId47"/>
    </p:embeddedFont>
    <p:embeddedFont>
      <p:font typeface="Montserrat Medium Italics" charset="1" panose="00000600000000000000"/>
      <p:regular r:id="rId48"/>
    </p:embeddedFont>
    <p:embeddedFont>
      <p:font typeface="Montserrat Semi-Bold" charset="1" panose="00000700000000000000"/>
      <p:regular r:id="rId49"/>
    </p:embeddedFont>
    <p:embeddedFont>
      <p:font typeface="Montserrat Semi-Bold Italics" charset="1" panose="00000700000000000000"/>
      <p:regular r:id="rId50"/>
    </p:embeddedFont>
    <p:embeddedFont>
      <p:font typeface="Montserrat Ultra-Bold" charset="1" panose="00000900000000000000"/>
      <p:regular r:id="rId51"/>
    </p:embeddedFont>
    <p:embeddedFont>
      <p:font typeface="Montserrat Ultra-Bold Italics" charset="1" panose="00000900000000000000"/>
      <p:regular r:id="rId52"/>
    </p:embeddedFont>
    <p:embeddedFont>
      <p:font typeface="Montserrat Heavy" charset="1" panose="00000A00000000000000"/>
      <p:regular r:id="rId53"/>
    </p:embeddedFont>
    <p:embeddedFont>
      <p:font typeface="Montserrat Heavy Italics" charset="1" panose="00000A00000000000000"/>
      <p:regular r:id="rId5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fonts/font52.fntdata" Type="http://schemas.openxmlformats.org/officeDocument/2006/relationships/font"/><Relationship Id="rId53" Target="fonts/font53.fntdata" Type="http://schemas.openxmlformats.org/officeDocument/2006/relationships/font"/><Relationship Id="rId54" Target="fonts/font54.fntdata" Type="http://schemas.openxmlformats.org/officeDocument/2006/relationships/font"/><Relationship Id="rId55" Target="slides/slide1.xml" Type="http://schemas.openxmlformats.org/officeDocument/2006/relationships/slide"/><Relationship Id="rId56" Target="slides/slide2.xml" Type="http://schemas.openxmlformats.org/officeDocument/2006/relationships/slide"/><Relationship Id="rId57" Target="slides/slide3.xml" Type="http://schemas.openxmlformats.org/officeDocument/2006/relationships/slide"/><Relationship Id="rId58" Target="slides/slide4.xml" Type="http://schemas.openxmlformats.org/officeDocument/2006/relationships/slide"/><Relationship Id="rId59" Target="slides/slide5.xml" Type="http://schemas.openxmlformats.org/officeDocument/2006/relationships/slide"/><Relationship Id="rId6" Target="fonts/font6.fntdata" Type="http://schemas.openxmlformats.org/officeDocument/2006/relationships/font"/><Relationship Id="rId60" Target="slides/slide6.xml" Type="http://schemas.openxmlformats.org/officeDocument/2006/relationships/slide"/><Relationship Id="rId61" Target="slides/slide7.xml" Type="http://schemas.openxmlformats.org/officeDocument/2006/relationships/slide"/><Relationship Id="rId62" Target="slides/slide8.xml" Type="http://schemas.openxmlformats.org/officeDocument/2006/relationships/slide"/><Relationship Id="rId63" Target="slides/slide9.xml" Type="http://schemas.openxmlformats.org/officeDocument/2006/relationships/slide"/><Relationship Id="rId64" Target="slides/slide10.xml" Type="http://schemas.openxmlformats.org/officeDocument/2006/relationships/slide"/><Relationship Id="rId65" Target="slides/slide11.xml" Type="http://schemas.openxmlformats.org/officeDocument/2006/relationships/slide"/><Relationship Id="rId66" Target="slides/slide12.xml" Type="http://schemas.openxmlformats.org/officeDocument/2006/relationships/slide"/><Relationship Id="rId67" Target="slides/slide13.xml" Type="http://schemas.openxmlformats.org/officeDocument/2006/relationships/slide"/><Relationship Id="rId68" Target="slides/slide14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svg>
</file>

<file path=ppt/media/image22.png>
</file>

<file path=ppt/media/image23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0.png" Type="http://schemas.openxmlformats.org/officeDocument/2006/relationships/image"/><Relationship Id="rId5" Target="../media/image21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Relationship Id="rId4" Target="../media/image5.jpeg" Type="http://schemas.openxmlformats.org/officeDocument/2006/relationships/image"/><Relationship Id="rId5" Target="../media/image6.jpeg" Type="http://schemas.openxmlformats.org/officeDocument/2006/relationships/image"/><Relationship Id="rId6" Target="../media/image7.jpeg" Type="http://schemas.openxmlformats.org/officeDocument/2006/relationships/image"/><Relationship Id="rId7" Target="../media/image1.png" Type="http://schemas.openxmlformats.org/officeDocument/2006/relationships/image"/><Relationship Id="rId8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jpeg" Type="http://schemas.openxmlformats.org/officeDocument/2006/relationships/image"/><Relationship Id="rId4" Target="../media/image13.jpeg" Type="http://schemas.openxmlformats.org/officeDocument/2006/relationships/image"/><Relationship Id="rId5" Target="../media/image14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5982" y="375643"/>
            <a:ext cx="17716036" cy="8633143"/>
            <a:chOff x="0" y="0"/>
            <a:chExt cx="812800" cy="3960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396083"/>
            </a:xfrm>
            <a:custGeom>
              <a:avLst/>
              <a:gdLst/>
              <a:ahLst/>
              <a:cxnLst/>
              <a:rect r="r" b="b" t="t" l="l"/>
              <a:pathLst>
                <a:path h="39608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396083"/>
                  </a:lnTo>
                  <a:lnTo>
                    <a:pt x="0" y="396083"/>
                  </a:ln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4341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1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219756" y="2723276"/>
            <a:ext cx="4715747" cy="21253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527"/>
              </a:lnSpc>
              <a:spcBef>
                <a:spcPct val="0"/>
              </a:spcBef>
            </a:pPr>
            <a:r>
              <a:rPr lang="en-US" sz="14889">
                <a:solidFill>
                  <a:srgbClr val="000000"/>
                </a:solidFill>
                <a:latin typeface="Montserrat Medium"/>
              </a:rPr>
              <a:t>LLM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19756" y="4368140"/>
            <a:ext cx="10313311" cy="2411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8641"/>
              </a:lnSpc>
              <a:spcBef>
                <a:spcPct val="0"/>
              </a:spcBef>
            </a:pPr>
            <a:r>
              <a:rPr lang="en-US" sz="16793">
                <a:solidFill>
                  <a:srgbClr val="000000"/>
                </a:solidFill>
                <a:latin typeface="Montserrat Italics"/>
              </a:rPr>
              <a:t>LUNAR: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6320312" y="8347887"/>
            <a:ext cx="938988" cy="938988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2121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407739" y="6463002"/>
            <a:ext cx="13421299" cy="44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27"/>
              </a:lnSpc>
              <a:spcBef>
                <a:spcPct val="0"/>
              </a:spcBef>
            </a:pPr>
            <a:r>
              <a:rPr lang="en-US" sz="3087">
                <a:solidFill>
                  <a:srgbClr val="000000"/>
                </a:solidFill>
                <a:latin typeface="Montserrat"/>
              </a:rPr>
              <a:t>un linguaggio a dominio specifico per giochi di carte collezionabili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373594" y="1313454"/>
            <a:ext cx="938988" cy="938988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2121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2696315" y="1511295"/>
            <a:ext cx="4716577" cy="590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62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Oswald Bold"/>
              </a:rPr>
              <a:t>Davide DONADIO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9175415"/>
            <a:ext cx="14913472" cy="44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27"/>
              </a:lnSpc>
              <a:spcBef>
                <a:spcPct val="0"/>
              </a:spcBef>
            </a:pPr>
            <a:r>
              <a:rPr lang="en-US" sz="3087">
                <a:solidFill>
                  <a:srgbClr val="000000"/>
                </a:solidFill>
                <a:latin typeface="Montserrat"/>
              </a:rPr>
              <a:t>Anno Accademico 2022-2023 — Relatore: Eleonora IOTTI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316167" y="4012091"/>
            <a:ext cx="4193452" cy="44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27"/>
              </a:lnSpc>
              <a:spcBef>
                <a:spcPct val="0"/>
              </a:spcBef>
            </a:pPr>
            <a:r>
              <a:rPr lang="en-US" sz="3087">
                <a:solidFill>
                  <a:srgbClr val="000000"/>
                </a:solidFill>
                <a:latin typeface="Montserrat"/>
              </a:rPr>
              <a:t>a progettazione di</a:t>
            </a:r>
          </a:p>
        </p:txBody>
      </p:sp>
      <p:grpSp>
        <p:nvGrpSpPr>
          <p:cNvPr name="Group 17" id="17"/>
          <p:cNvGrpSpPr/>
          <p:nvPr/>
        </p:nvGrpSpPr>
        <p:grpSpPr>
          <a:xfrm rot="-10800000">
            <a:off x="14289201" y="6239568"/>
            <a:ext cx="345982" cy="873217"/>
            <a:chOff x="0" y="0"/>
            <a:chExt cx="461310" cy="1164289"/>
          </a:xfrm>
        </p:grpSpPr>
        <p:sp>
          <p:nvSpPr>
            <p:cNvPr name="AutoShape 18" id="18"/>
            <p:cNvSpPr/>
            <p:nvPr/>
          </p:nvSpPr>
          <p:spPr>
            <a:xfrm flipH="true">
              <a:off x="25400" y="0"/>
              <a:ext cx="0" cy="1164289"/>
            </a:xfrm>
            <a:prstGeom prst="line">
              <a:avLst/>
            </a:prstGeom>
            <a:ln cap="flat" w="50800">
              <a:solidFill>
                <a:srgbClr val="BD2121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9" id="19"/>
            <p:cNvSpPr/>
            <p:nvPr/>
          </p:nvSpPr>
          <p:spPr>
            <a:xfrm flipV="true">
              <a:off x="25400" y="25400"/>
              <a:ext cx="435910" cy="0"/>
            </a:xfrm>
            <a:prstGeom prst="line">
              <a:avLst/>
            </a:prstGeom>
            <a:ln cap="flat" w="50800">
              <a:solidFill>
                <a:srgbClr val="BD2121"/>
              </a:solidFill>
              <a:prstDash val="solid"/>
              <a:headEnd type="none" len="sm" w="sm"/>
              <a:tailEnd type="none" len="sm" w="sm"/>
            </a:ln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5982" y="375643"/>
            <a:ext cx="17716036" cy="9249723"/>
            <a:chOff x="0" y="0"/>
            <a:chExt cx="812800" cy="4243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424371"/>
            </a:xfrm>
            <a:custGeom>
              <a:avLst/>
              <a:gdLst/>
              <a:ahLst/>
              <a:cxnLst/>
              <a:rect r="r" b="b" t="t" l="l"/>
              <a:pathLst>
                <a:path h="424371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424371"/>
                  </a:lnTo>
                  <a:lnTo>
                    <a:pt x="0" y="424371"/>
                  </a:ln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4624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1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28686" y="803760"/>
            <a:ext cx="6336525" cy="4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5"/>
              </a:lnSpc>
              <a:spcBef>
                <a:spcPct val="0"/>
              </a:spcBef>
            </a:pPr>
            <a:r>
              <a:rPr lang="en-US" sz="3473">
                <a:solidFill>
                  <a:srgbClr val="000000"/>
                </a:solidFill>
                <a:latin typeface="Oswald Bold"/>
              </a:rPr>
              <a:t>06. Accuracy e Edit Distance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15621209" y="7244558"/>
            <a:ext cx="2380809" cy="2380809"/>
          </a:xfrm>
          <a:custGeom>
            <a:avLst/>
            <a:gdLst/>
            <a:ahLst/>
            <a:cxnLst/>
            <a:rect r="r" b="b" t="t" l="l"/>
            <a:pathLst>
              <a:path h="2380809" w="2380809">
                <a:moveTo>
                  <a:pt x="0" y="0"/>
                </a:moveTo>
                <a:lnTo>
                  <a:pt x="2380809" y="0"/>
                </a:lnTo>
                <a:lnTo>
                  <a:pt x="2380809" y="2380809"/>
                </a:lnTo>
                <a:lnTo>
                  <a:pt x="0" y="23808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86458" r="0" b="0"/>
            </a:stretch>
          </a:blipFill>
        </p:spPr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15935" y="1867801"/>
            <a:ext cx="9521526" cy="7360622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761519" y="761519"/>
            <a:ext cx="534363" cy="534363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2121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8606696" y="1855943"/>
            <a:ext cx="9663818" cy="7319160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3904371" y="1439384"/>
            <a:ext cx="2426077" cy="536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02"/>
              </a:lnSpc>
            </a:pPr>
            <a:r>
              <a:rPr lang="en-US" sz="3190" spc="312">
                <a:solidFill>
                  <a:srgbClr val="000000"/>
                </a:solidFill>
                <a:latin typeface="Montserrat Bold"/>
              </a:rPr>
              <a:t>Accuracy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141445" y="1439384"/>
            <a:ext cx="3479764" cy="536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02"/>
              </a:lnSpc>
            </a:pPr>
            <a:r>
              <a:rPr lang="en-US" sz="3190" spc="312">
                <a:solidFill>
                  <a:srgbClr val="000000"/>
                </a:solidFill>
                <a:latin typeface="Montserrat Bold"/>
              </a:rPr>
              <a:t>Edit Distance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555923" y="8587362"/>
            <a:ext cx="2141026" cy="536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02"/>
              </a:lnSpc>
            </a:pPr>
            <a:r>
              <a:rPr lang="en-US" sz="3190" spc="312">
                <a:solidFill>
                  <a:srgbClr val="000000"/>
                </a:solidFill>
                <a:latin typeface="Montserrat Bold"/>
              </a:rPr>
              <a:t>Average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428212" y="8587362"/>
            <a:ext cx="1880320" cy="536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02"/>
              </a:lnSpc>
            </a:pPr>
            <a:r>
              <a:rPr lang="en-US" sz="3190" spc="312">
                <a:solidFill>
                  <a:srgbClr val="000000"/>
                </a:solidFill>
                <a:latin typeface="Montserrat Bold"/>
              </a:rPr>
              <a:t>Median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045455" y="8587362"/>
            <a:ext cx="2141026" cy="536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02"/>
              </a:lnSpc>
            </a:pPr>
            <a:r>
              <a:rPr lang="en-US" sz="3190" spc="312">
                <a:solidFill>
                  <a:srgbClr val="000000"/>
                </a:solidFill>
                <a:latin typeface="Montserrat Bold"/>
              </a:rPr>
              <a:t>Average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836880" y="8587362"/>
            <a:ext cx="1880320" cy="536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02"/>
              </a:lnSpc>
            </a:pPr>
            <a:r>
              <a:rPr lang="en-US" sz="3190" spc="312">
                <a:solidFill>
                  <a:srgbClr val="000000"/>
                </a:solidFill>
                <a:latin typeface="Montserrat Bold"/>
              </a:rPr>
              <a:t>Median</a:t>
            </a:r>
          </a:p>
        </p:txBody>
      </p:sp>
    </p:spTree>
  </p:cSld>
  <p:clrMapOvr>
    <a:masterClrMapping/>
  </p:clrMapOvr>
  <p:transition spd="slow">
    <p:push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5982" y="375643"/>
            <a:ext cx="17716036" cy="9249723"/>
            <a:chOff x="0" y="0"/>
            <a:chExt cx="812800" cy="4243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424371"/>
            </a:xfrm>
            <a:custGeom>
              <a:avLst/>
              <a:gdLst/>
              <a:ahLst/>
              <a:cxnLst/>
              <a:rect r="r" b="b" t="t" l="l"/>
              <a:pathLst>
                <a:path h="424371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424371"/>
                  </a:lnTo>
                  <a:lnTo>
                    <a:pt x="0" y="424371"/>
                  </a:ln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4624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1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400000">
            <a:off x="15621209" y="7244558"/>
            <a:ext cx="2380809" cy="2380809"/>
          </a:xfrm>
          <a:custGeom>
            <a:avLst/>
            <a:gdLst/>
            <a:ahLst/>
            <a:cxnLst/>
            <a:rect r="r" b="b" t="t" l="l"/>
            <a:pathLst>
              <a:path h="2380809" w="2380809">
                <a:moveTo>
                  <a:pt x="0" y="0"/>
                </a:moveTo>
                <a:lnTo>
                  <a:pt x="2380809" y="0"/>
                </a:lnTo>
                <a:lnTo>
                  <a:pt x="2380809" y="2380809"/>
                </a:lnTo>
                <a:lnTo>
                  <a:pt x="0" y="23808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86458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761519" y="761519"/>
            <a:ext cx="534363" cy="534363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2121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aphicFrame>
        <p:nvGraphicFramePr>
          <p:cNvPr name="Table 9" id="9"/>
          <p:cNvGraphicFramePr>
            <a:graphicFrameLocks noGrp="true"/>
          </p:cNvGraphicFramePr>
          <p:nvPr/>
        </p:nvGraphicFramePr>
        <p:xfrm>
          <a:off x="1028700" y="1626570"/>
          <a:ext cx="16230600" cy="7297059"/>
        </p:xfrm>
        <a:graphic>
          <a:graphicData uri="http://schemas.openxmlformats.org/drawingml/2006/table">
            <a:tbl>
              <a:tblPr/>
              <a:tblGrid>
                <a:gridCol w="4057650"/>
                <a:gridCol w="4057650"/>
                <a:gridCol w="4057650"/>
                <a:gridCol w="4057650"/>
              </a:tblGrid>
              <a:tr h="168043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 Bold"/>
                        </a:rPr>
                        <a:t>LLM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565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 Bold"/>
                        </a:rPr>
                        <a:t>PARAMETRI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565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 Bold"/>
                        </a:rPr>
                        <a:t>MEDIA PERPLEXITY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565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 Bold"/>
                        </a:rPr>
                        <a:t>VARIANZA PERPLEXITY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5656"/>
                    </a:solidFill>
                  </a:tcPr>
                </a:tc>
              </a:tr>
              <a:tr h="140415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phi-2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0B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2.7B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460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2,0699 E+4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</a:tr>
              <a:tr h="140415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orca-2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0B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13B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205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1,6395 E+5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</a:tr>
              <a:tr h="140415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Mistral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0B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7B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208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2,9106 E+5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</a:tr>
              <a:tr h="140415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TinyLlama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0B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1.1B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12494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8,7219 E+8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</a:tr>
            </a:tbl>
          </a:graphicData>
        </a:graphic>
      </p:graphicFrame>
      <p:sp>
        <p:nvSpPr>
          <p:cNvPr name="TextBox 10" id="10"/>
          <p:cNvSpPr txBox="true"/>
          <p:nvPr/>
        </p:nvSpPr>
        <p:spPr>
          <a:xfrm rot="0">
            <a:off x="1528686" y="803760"/>
            <a:ext cx="6336525" cy="4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5"/>
              </a:lnSpc>
              <a:spcBef>
                <a:spcPct val="0"/>
              </a:spcBef>
            </a:pPr>
            <a:r>
              <a:rPr lang="en-US" sz="3473">
                <a:solidFill>
                  <a:srgbClr val="000000"/>
                </a:solidFill>
                <a:latin typeface="Oswald Bold"/>
              </a:rPr>
              <a:t>06. Perplexity</a:t>
            </a:r>
          </a:p>
        </p:txBody>
      </p:sp>
    </p:spTree>
  </p:cSld>
  <p:clrMapOvr>
    <a:masterClrMapping/>
  </p:clrMapOvr>
  <p:transition spd="slow">
    <p:push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5982" y="375643"/>
            <a:ext cx="17716036" cy="9249723"/>
            <a:chOff x="0" y="0"/>
            <a:chExt cx="812800" cy="4243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424371"/>
            </a:xfrm>
            <a:custGeom>
              <a:avLst/>
              <a:gdLst/>
              <a:ahLst/>
              <a:cxnLst/>
              <a:rect r="r" b="b" t="t" l="l"/>
              <a:pathLst>
                <a:path h="424371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424371"/>
                  </a:lnTo>
                  <a:lnTo>
                    <a:pt x="0" y="424371"/>
                  </a:ln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4624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1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400000">
            <a:off x="15621209" y="7244558"/>
            <a:ext cx="2380809" cy="2380809"/>
          </a:xfrm>
          <a:custGeom>
            <a:avLst/>
            <a:gdLst/>
            <a:ahLst/>
            <a:cxnLst/>
            <a:rect r="r" b="b" t="t" l="l"/>
            <a:pathLst>
              <a:path h="2380809" w="2380809">
                <a:moveTo>
                  <a:pt x="0" y="0"/>
                </a:moveTo>
                <a:lnTo>
                  <a:pt x="2380809" y="0"/>
                </a:lnTo>
                <a:lnTo>
                  <a:pt x="2380809" y="2380809"/>
                </a:lnTo>
                <a:lnTo>
                  <a:pt x="0" y="23808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86458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761519" y="761519"/>
            <a:ext cx="534363" cy="534363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2121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aphicFrame>
        <p:nvGraphicFramePr>
          <p:cNvPr name="Table 9" id="9"/>
          <p:cNvGraphicFramePr>
            <a:graphicFrameLocks noGrp="true"/>
          </p:cNvGraphicFramePr>
          <p:nvPr/>
        </p:nvGraphicFramePr>
        <p:xfrm>
          <a:off x="1028700" y="1626570"/>
          <a:ext cx="16230600" cy="7486650"/>
        </p:xfrm>
        <a:graphic>
          <a:graphicData uri="http://schemas.openxmlformats.org/drawingml/2006/table">
            <a:tbl>
              <a:tblPr/>
              <a:tblGrid>
                <a:gridCol w="3246120"/>
                <a:gridCol w="3246120"/>
                <a:gridCol w="3246120"/>
                <a:gridCol w="3246120"/>
                <a:gridCol w="3246120"/>
              </a:tblGrid>
              <a:tr h="186620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Oswald Bold"/>
                        </a:rPr>
                        <a:t>LLM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565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Oswald Bold"/>
                        </a:rPr>
                        <a:t>PARAMETRI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565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Oswald Bold"/>
                        </a:rPr>
                        <a:t>EPOCHE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565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Oswald Bold"/>
                        </a:rPr>
                        <a:t>RISULTATO QUALITATIVO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565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Oswald Bold"/>
                        </a:rPr>
                        <a:t>TEMPO RISPOSTA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5656"/>
                    </a:solidFill>
                  </a:tcPr>
                </a:tc>
              </a:tr>
              <a:tr h="112408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phi-2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0B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2.7B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5 min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</a:tr>
              <a:tr h="112408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orca-2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0B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13B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14 min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</a:tr>
              <a:tr h="112408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Mistral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0B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7B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10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23 min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</a:tr>
              <a:tr h="112408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TinyLlama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0B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1.1B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20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9 min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</a:tr>
              <a:tr h="112408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OpenHermes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0B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7B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10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Montserrat"/>
                        </a:rPr>
                        <a:t>2h 28 min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FCF"/>
                    </a:solidFill>
                  </a:tcPr>
                </a:tc>
              </a:tr>
            </a:tbl>
          </a:graphicData>
        </a:graphic>
      </p:graphicFrame>
      <p:sp>
        <p:nvSpPr>
          <p:cNvPr name="Freeform 10" id="10"/>
          <p:cNvSpPr/>
          <p:nvPr/>
        </p:nvSpPr>
        <p:spPr>
          <a:xfrm flipH="false" flipV="false" rot="0">
            <a:off x="12149651" y="3712384"/>
            <a:ext cx="665624" cy="468431"/>
          </a:xfrm>
          <a:custGeom>
            <a:avLst/>
            <a:gdLst/>
            <a:ahLst/>
            <a:cxnLst/>
            <a:rect r="r" b="b" t="t" l="l"/>
            <a:pathLst>
              <a:path h="468431" w="665624">
                <a:moveTo>
                  <a:pt x="0" y="0"/>
                </a:moveTo>
                <a:lnTo>
                  <a:pt x="665623" y="0"/>
                </a:lnTo>
                <a:lnTo>
                  <a:pt x="665623" y="468431"/>
                </a:lnTo>
                <a:lnTo>
                  <a:pt x="0" y="4684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28686" y="803760"/>
            <a:ext cx="6336525" cy="4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5"/>
              </a:lnSpc>
              <a:spcBef>
                <a:spcPct val="0"/>
              </a:spcBef>
            </a:pPr>
            <a:r>
              <a:rPr lang="en-US" sz="3473">
                <a:solidFill>
                  <a:srgbClr val="000000"/>
                </a:solidFill>
                <a:latin typeface="Oswald Bold"/>
              </a:rPr>
              <a:t>06. Dati qualitivi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2149651" y="4909285"/>
            <a:ext cx="665624" cy="468431"/>
          </a:xfrm>
          <a:custGeom>
            <a:avLst/>
            <a:gdLst/>
            <a:ahLst/>
            <a:cxnLst/>
            <a:rect r="r" b="b" t="t" l="l"/>
            <a:pathLst>
              <a:path h="468431" w="665624">
                <a:moveTo>
                  <a:pt x="0" y="0"/>
                </a:moveTo>
                <a:lnTo>
                  <a:pt x="665623" y="0"/>
                </a:lnTo>
                <a:lnTo>
                  <a:pt x="665623" y="468430"/>
                </a:lnTo>
                <a:lnTo>
                  <a:pt x="0" y="4684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2149651" y="5960339"/>
            <a:ext cx="665624" cy="468431"/>
          </a:xfrm>
          <a:custGeom>
            <a:avLst/>
            <a:gdLst/>
            <a:ahLst/>
            <a:cxnLst/>
            <a:rect r="r" b="b" t="t" l="l"/>
            <a:pathLst>
              <a:path h="468431" w="665624">
                <a:moveTo>
                  <a:pt x="0" y="0"/>
                </a:moveTo>
                <a:lnTo>
                  <a:pt x="665623" y="0"/>
                </a:lnTo>
                <a:lnTo>
                  <a:pt x="665623" y="468431"/>
                </a:lnTo>
                <a:lnTo>
                  <a:pt x="0" y="4684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2149651" y="8434962"/>
            <a:ext cx="665624" cy="468431"/>
          </a:xfrm>
          <a:custGeom>
            <a:avLst/>
            <a:gdLst/>
            <a:ahLst/>
            <a:cxnLst/>
            <a:rect r="r" b="b" t="t" l="l"/>
            <a:pathLst>
              <a:path h="468431" w="665624">
                <a:moveTo>
                  <a:pt x="0" y="0"/>
                </a:moveTo>
                <a:lnTo>
                  <a:pt x="665623" y="0"/>
                </a:lnTo>
                <a:lnTo>
                  <a:pt x="665623" y="468431"/>
                </a:lnTo>
                <a:lnTo>
                  <a:pt x="0" y="4684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5982" y="375643"/>
            <a:ext cx="17716036" cy="9249723"/>
            <a:chOff x="0" y="0"/>
            <a:chExt cx="812800" cy="4243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424371"/>
            </a:xfrm>
            <a:custGeom>
              <a:avLst/>
              <a:gdLst/>
              <a:ahLst/>
              <a:cxnLst/>
              <a:rect r="r" b="b" t="t" l="l"/>
              <a:pathLst>
                <a:path h="424371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424371"/>
                  </a:lnTo>
                  <a:lnTo>
                    <a:pt x="0" y="424371"/>
                  </a:ln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4624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1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400000">
            <a:off x="15621209" y="7244558"/>
            <a:ext cx="2380809" cy="2380809"/>
          </a:xfrm>
          <a:custGeom>
            <a:avLst/>
            <a:gdLst/>
            <a:ahLst/>
            <a:cxnLst/>
            <a:rect r="r" b="b" t="t" l="l"/>
            <a:pathLst>
              <a:path h="2380809" w="2380809">
                <a:moveTo>
                  <a:pt x="0" y="0"/>
                </a:moveTo>
                <a:lnTo>
                  <a:pt x="2380809" y="0"/>
                </a:lnTo>
                <a:lnTo>
                  <a:pt x="2380809" y="2380809"/>
                </a:lnTo>
                <a:lnTo>
                  <a:pt x="0" y="23808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86458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761519" y="761519"/>
            <a:ext cx="534363" cy="534363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2121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2243537" y="5184680"/>
            <a:ext cx="5072059" cy="3644294"/>
          </a:xfrm>
          <a:custGeom>
            <a:avLst/>
            <a:gdLst/>
            <a:ahLst/>
            <a:cxnLst/>
            <a:rect r="r" b="b" t="t" l="l"/>
            <a:pathLst>
              <a:path h="3644294" w="5072059">
                <a:moveTo>
                  <a:pt x="0" y="0"/>
                </a:moveTo>
                <a:lnTo>
                  <a:pt x="5072059" y="0"/>
                </a:lnTo>
                <a:lnTo>
                  <a:pt x="5072059" y="3644294"/>
                </a:lnTo>
                <a:lnTo>
                  <a:pt x="0" y="36442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799413" y="2164233"/>
            <a:ext cx="16689174" cy="1814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82"/>
              </a:lnSpc>
            </a:pPr>
            <a:r>
              <a:rPr lang="en-US" sz="3537" spc="346">
                <a:solidFill>
                  <a:srgbClr val="000000"/>
                </a:solidFill>
                <a:latin typeface="Montserrat"/>
              </a:rPr>
              <a:t>Orca-2 e phi-2 hanno ottenuto prestazioni del </a:t>
            </a:r>
            <a:r>
              <a:rPr lang="en-US" sz="3537" spc="346">
                <a:solidFill>
                  <a:srgbClr val="000000"/>
                </a:solidFill>
                <a:latin typeface="Montserrat Bold"/>
              </a:rPr>
              <a:t>50% </a:t>
            </a:r>
            <a:r>
              <a:rPr lang="en-US" sz="3537" spc="346">
                <a:solidFill>
                  <a:srgbClr val="000000"/>
                </a:solidFill>
                <a:latin typeface="Montserrat"/>
              </a:rPr>
              <a:t>migliori sugli altri LLM di taglia media e di </a:t>
            </a:r>
            <a:r>
              <a:rPr lang="en-US" sz="3537" spc="346">
                <a:solidFill>
                  <a:srgbClr val="000000"/>
                </a:solidFill>
                <a:latin typeface="Montserrat Bold"/>
              </a:rPr>
              <a:t>60 volte </a:t>
            </a:r>
            <a:r>
              <a:rPr lang="en-US" sz="3537" spc="346">
                <a:solidFill>
                  <a:srgbClr val="000000"/>
                </a:solidFill>
                <a:latin typeface="Montserrat"/>
              </a:rPr>
              <a:t>migliori sul meno performante TinyLlama, ma </a:t>
            </a:r>
            <a:r>
              <a:rPr lang="en-US" sz="3537" spc="346">
                <a:solidFill>
                  <a:srgbClr val="000000"/>
                </a:solidFill>
                <a:latin typeface="Montserrat Bold"/>
              </a:rPr>
              <a:t>phi-2</a:t>
            </a:r>
            <a:r>
              <a:rPr lang="en-US" sz="3537" spc="346">
                <a:solidFill>
                  <a:srgbClr val="000000"/>
                </a:solidFill>
                <a:latin typeface="Montserrat"/>
              </a:rPr>
              <a:t>: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1729573" y="4857360"/>
            <a:ext cx="345982" cy="873217"/>
            <a:chOff x="0" y="0"/>
            <a:chExt cx="461310" cy="1164289"/>
          </a:xfrm>
        </p:grpSpPr>
        <p:sp>
          <p:nvSpPr>
            <p:cNvPr name="AutoShape 12" id="12"/>
            <p:cNvSpPr/>
            <p:nvPr/>
          </p:nvSpPr>
          <p:spPr>
            <a:xfrm flipH="true">
              <a:off x="25400" y="0"/>
              <a:ext cx="0" cy="1164289"/>
            </a:xfrm>
            <a:prstGeom prst="line">
              <a:avLst/>
            </a:prstGeom>
            <a:ln cap="flat" w="50800">
              <a:solidFill>
                <a:srgbClr val="BD2121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3" id="13"/>
            <p:cNvSpPr/>
            <p:nvPr/>
          </p:nvSpPr>
          <p:spPr>
            <a:xfrm flipV="true">
              <a:off x="25400" y="25400"/>
              <a:ext cx="435910" cy="0"/>
            </a:xfrm>
            <a:prstGeom prst="line">
              <a:avLst/>
            </a:prstGeom>
            <a:ln cap="flat" w="50800">
              <a:solidFill>
                <a:srgbClr val="BD2121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12358181" y="5254210"/>
            <a:ext cx="4728128" cy="952735"/>
            <a:chOff x="0" y="0"/>
            <a:chExt cx="1245268" cy="25092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45268" cy="250926"/>
            </a:xfrm>
            <a:custGeom>
              <a:avLst/>
              <a:gdLst/>
              <a:ahLst/>
              <a:cxnLst/>
              <a:rect r="r" b="b" t="t" l="l"/>
              <a:pathLst>
                <a:path h="250926" w="1245268">
                  <a:moveTo>
                    <a:pt x="0" y="0"/>
                  </a:moveTo>
                  <a:lnTo>
                    <a:pt x="1245268" y="0"/>
                  </a:lnTo>
                  <a:lnTo>
                    <a:pt x="1245268" y="250926"/>
                  </a:lnTo>
                  <a:lnTo>
                    <a:pt x="0" y="250926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1245268" cy="2890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FFFFFF"/>
                  </a:solidFill>
                  <a:latin typeface="Montserrat"/>
                </a:rPr>
                <a:t>SMALL BUT MIGHTY</a:t>
              </a: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528686" y="807901"/>
            <a:ext cx="6336525" cy="4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5"/>
              </a:lnSpc>
              <a:spcBef>
                <a:spcPct val="0"/>
              </a:spcBef>
            </a:pPr>
            <a:r>
              <a:rPr lang="en-US" sz="3473">
                <a:solidFill>
                  <a:srgbClr val="000000"/>
                </a:solidFill>
                <a:latin typeface="Oswald Bold"/>
              </a:rPr>
              <a:t>07. Conclusioni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95881" y="4846592"/>
            <a:ext cx="8429674" cy="536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8822" indent="-344411" lvl="1">
              <a:lnSpc>
                <a:spcPts val="4402"/>
              </a:lnSpc>
              <a:buFont typeface="Arial"/>
              <a:buChar char="•"/>
            </a:pPr>
            <a:r>
              <a:rPr lang="en-US" sz="3190" spc="312">
                <a:solidFill>
                  <a:srgbClr val="000000"/>
                </a:solidFill>
                <a:latin typeface="Montserrat"/>
              </a:rPr>
              <a:t>è migliore nel test qualitativo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95881" y="6020596"/>
            <a:ext cx="8836850" cy="536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8822" indent="-344411" lvl="1">
              <a:lnSpc>
                <a:spcPts val="4402"/>
              </a:lnSpc>
              <a:buFont typeface="Arial"/>
              <a:buChar char="•"/>
            </a:pPr>
            <a:r>
              <a:rPr lang="en-US" sz="3190" spc="312">
                <a:solidFill>
                  <a:srgbClr val="000000"/>
                </a:solidFill>
                <a:latin typeface="Montserrat"/>
              </a:rPr>
              <a:t>è più piccolo (risparmio del 70%)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95881" y="7187408"/>
            <a:ext cx="10212396" cy="16415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8822" indent="-344411" lvl="1">
              <a:lnSpc>
                <a:spcPts val="4402"/>
              </a:lnSpc>
              <a:buFont typeface="Arial"/>
              <a:buChar char="•"/>
            </a:pPr>
            <a:r>
              <a:rPr lang="en-US" sz="3190" spc="312">
                <a:solidFill>
                  <a:srgbClr val="000000"/>
                </a:solidFill>
                <a:latin typeface="Montserrat"/>
              </a:rPr>
              <a:t>ha ottenuto prestazioni allo stato dell’arte pari di un LLM di taglia </a:t>
            </a:r>
            <a:r>
              <a:rPr lang="en-US" sz="3190" spc="312">
                <a:solidFill>
                  <a:srgbClr val="000000"/>
                </a:solidFill>
                <a:latin typeface="Montserrat Bold"/>
              </a:rPr>
              <a:t>medio-alta </a:t>
            </a:r>
            <a:r>
              <a:rPr lang="en-US" sz="3190" spc="312">
                <a:solidFill>
                  <a:srgbClr val="000000"/>
                </a:solidFill>
                <a:latin typeface="Montserrat"/>
              </a:rPr>
              <a:t>(Orca-2)</a:t>
            </a:r>
          </a:p>
        </p:txBody>
      </p:sp>
    </p:spTree>
  </p:cSld>
  <p:clrMapOvr>
    <a:masterClrMapping/>
  </p:clrMapOvr>
  <p:transition spd="slow">
    <p:push dir="l"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5982" y="375643"/>
            <a:ext cx="17716036" cy="9249723"/>
            <a:chOff x="0" y="0"/>
            <a:chExt cx="812800" cy="4243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424371"/>
            </a:xfrm>
            <a:custGeom>
              <a:avLst/>
              <a:gdLst/>
              <a:ahLst/>
              <a:cxnLst/>
              <a:rect r="r" b="b" t="t" l="l"/>
              <a:pathLst>
                <a:path h="424371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424371"/>
                  </a:lnTo>
                  <a:lnTo>
                    <a:pt x="0" y="424371"/>
                  </a:ln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4624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1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860161" y="4148980"/>
            <a:ext cx="14510747" cy="1708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>
                <a:solidFill>
                  <a:srgbClr val="000000"/>
                </a:solidFill>
                <a:latin typeface="Oswald Bold"/>
              </a:rPr>
              <a:t>GRAZIE DELL’ATTENZIONE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14251875" y="4113831"/>
            <a:ext cx="2380809" cy="2380809"/>
          </a:xfrm>
          <a:custGeom>
            <a:avLst/>
            <a:gdLst/>
            <a:ahLst/>
            <a:cxnLst/>
            <a:rect r="r" b="b" t="t" l="l"/>
            <a:pathLst>
              <a:path h="2380809" w="2380809">
                <a:moveTo>
                  <a:pt x="0" y="0"/>
                </a:moveTo>
                <a:lnTo>
                  <a:pt x="2380809" y="0"/>
                </a:lnTo>
                <a:lnTo>
                  <a:pt x="2380809" y="2380809"/>
                </a:lnTo>
                <a:lnTo>
                  <a:pt x="0" y="23808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86458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61519" y="761519"/>
            <a:ext cx="534363" cy="534363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2121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860161" y="4113831"/>
            <a:ext cx="345982" cy="873217"/>
            <a:chOff x="0" y="0"/>
            <a:chExt cx="461310" cy="1164289"/>
          </a:xfrm>
        </p:grpSpPr>
        <p:sp>
          <p:nvSpPr>
            <p:cNvPr name="AutoShape 11" id="11"/>
            <p:cNvSpPr/>
            <p:nvPr/>
          </p:nvSpPr>
          <p:spPr>
            <a:xfrm flipH="true">
              <a:off x="25400" y="0"/>
              <a:ext cx="0" cy="1164289"/>
            </a:xfrm>
            <a:prstGeom prst="line">
              <a:avLst/>
            </a:prstGeom>
            <a:ln cap="flat" w="50800">
              <a:solidFill>
                <a:srgbClr val="BD2121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2" id="12"/>
            <p:cNvSpPr/>
            <p:nvPr/>
          </p:nvSpPr>
          <p:spPr>
            <a:xfrm flipV="true">
              <a:off x="25400" y="25400"/>
              <a:ext cx="435910" cy="0"/>
            </a:xfrm>
            <a:prstGeom prst="line">
              <a:avLst/>
            </a:prstGeom>
            <a:ln cap="flat" w="50800">
              <a:solidFill>
                <a:srgbClr val="BD2121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7674730" y="6195163"/>
            <a:ext cx="2938541" cy="3430203"/>
          </a:xfrm>
          <a:custGeom>
            <a:avLst/>
            <a:gdLst/>
            <a:ahLst/>
            <a:cxnLst/>
            <a:rect r="r" b="b" t="t" l="l"/>
            <a:pathLst>
              <a:path h="3430203" w="2938541">
                <a:moveTo>
                  <a:pt x="0" y="0"/>
                </a:moveTo>
                <a:lnTo>
                  <a:pt x="2938540" y="0"/>
                </a:lnTo>
                <a:lnTo>
                  <a:pt x="2938540" y="3430204"/>
                </a:lnTo>
                <a:lnTo>
                  <a:pt x="0" y="34302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5982" y="375643"/>
            <a:ext cx="17716036" cy="9249723"/>
            <a:chOff x="0" y="0"/>
            <a:chExt cx="812800" cy="4243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424371"/>
            </a:xfrm>
            <a:custGeom>
              <a:avLst/>
              <a:gdLst/>
              <a:ahLst/>
              <a:cxnLst/>
              <a:rect r="r" b="b" t="t" l="l"/>
              <a:pathLst>
                <a:path h="424371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424371"/>
                  </a:lnTo>
                  <a:lnTo>
                    <a:pt x="0" y="424371"/>
                  </a:ln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4624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1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019320" y="2901697"/>
            <a:ext cx="1400485" cy="6356603"/>
            <a:chOff x="0" y="0"/>
            <a:chExt cx="812800" cy="36891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3689183"/>
            </a:xfrm>
            <a:custGeom>
              <a:avLst/>
              <a:gdLst/>
              <a:ahLst/>
              <a:cxnLst/>
              <a:rect r="r" b="b" t="t" l="l"/>
              <a:pathLst>
                <a:path h="368918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3689183"/>
                  </a:lnTo>
                  <a:lnTo>
                    <a:pt x="0" y="3689183"/>
                  </a:lnTo>
                  <a:close/>
                </a:path>
              </a:pathLst>
            </a:custGeom>
            <a:solidFill>
              <a:srgbClr val="BD2121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812800" cy="3708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-5400000">
            <a:off x="15621209" y="7244558"/>
            <a:ext cx="2380809" cy="2380809"/>
          </a:xfrm>
          <a:custGeom>
            <a:avLst/>
            <a:gdLst/>
            <a:ahLst/>
            <a:cxnLst/>
            <a:rect r="r" b="b" t="t" l="l"/>
            <a:pathLst>
              <a:path h="2380809" w="2380809">
                <a:moveTo>
                  <a:pt x="0" y="0"/>
                </a:moveTo>
                <a:lnTo>
                  <a:pt x="2380809" y="0"/>
                </a:lnTo>
                <a:lnTo>
                  <a:pt x="2380809" y="2380809"/>
                </a:lnTo>
                <a:lnTo>
                  <a:pt x="0" y="23808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86458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435529" y="1046519"/>
            <a:ext cx="7416941" cy="1676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774"/>
              </a:lnSpc>
            </a:pPr>
            <a:r>
              <a:rPr lang="en-US" sz="9981" spc="978">
                <a:solidFill>
                  <a:srgbClr val="231F20"/>
                </a:solidFill>
                <a:latin typeface="Montserrat Bold"/>
              </a:rPr>
              <a:t>AGENDA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231353" y="3225185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F2F4F5"/>
                </a:solidFill>
                <a:latin typeface="Oswald Bold Italics"/>
              </a:rPr>
              <a:t>01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231353" y="4022304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F2F4F5"/>
                </a:solidFill>
                <a:latin typeface="Oswald Bold"/>
              </a:rPr>
              <a:t>02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231353" y="4903461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F2F4F5"/>
                </a:solidFill>
                <a:latin typeface="Oswald Bold Italics"/>
              </a:rPr>
              <a:t>03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231353" y="5700580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F2F4F5"/>
                </a:solidFill>
                <a:latin typeface="Oswald Bold Italics"/>
              </a:rPr>
              <a:t>04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250954" y="6492957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F2F4F5"/>
                </a:solidFill>
                <a:latin typeface="Oswald Bold Italics"/>
              </a:rPr>
              <a:t>05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250954" y="7323921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F2F4F5"/>
                </a:solidFill>
                <a:latin typeface="Oswald Bold Italics"/>
              </a:rPr>
              <a:t>06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250954" y="8174214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F2F4F5"/>
                </a:solidFill>
                <a:latin typeface="Oswald Bold Italics"/>
              </a:rPr>
              <a:t>07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607430" y="3333137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Montserrat"/>
              </a:rPr>
              <a:t>MAGIC: THE GATHERING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607430" y="4190291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Montserrat"/>
              </a:rPr>
              <a:t>LLM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607430" y="5047445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Montserrat"/>
              </a:rPr>
              <a:t>LUNAR VS FORGESCRIPT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607430" y="5841663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Montserrat"/>
              </a:rPr>
              <a:t>ANALISI ESPLORATIVA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607430" y="6642507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Montserrat"/>
              </a:rPr>
              <a:t>ESPERIMENTO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607430" y="7434884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Montserrat"/>
              </a:rPr>
              <a:t>RISULTATI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607430" y="8279265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Montserrat"/>
              </a:rPr>
              <a:t>CONCLUSIONI</a:t>
            </a:r>
          </a:p>
        </p:txBody>
      </p:sp>
      <p:grpSp>
        <p:nvGrpSpPr>
          <p:cNvPr name="Group 24" id="24"/>
          <p:cNvGrpSpPr/>
          <p:nvPr/>
        </p:nvGrpSpPr>
        <p:grpSpPr>
          <a:xfrm rot="-10800000">
            <a:off x="12506488" y="1850119"/>
            <a:ext cx="345982" cy="873217"/>
            <a:chOff x="0" y="0"/>
            <a:chExt cx="461310" cy="1164289"/>
          </a:xfrm>
        </p:grpSpPr>
        <p:sp>
          <p:nvSpPr>
            <p:cNvPr name="AutoShape 25" id="25"/>
            <p:cNvSpPr/>
            <p:nvPr/>
          </p:nvSpPr>
          <p:spPr>
            <a:xfrm flipH="true">
              <a:off x="25400" y="0"/>
              <a:ext cx="0" cy="1164289"/>
            </a:xfrm>
            <a:prstGeom prst="line">
              <a:avLst/>
            </a:prstGeom>
            <a:ln cap="flat" w="50800">
              <a:solidFill>
                <a:srgbClr val="BD2121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6" id="26"/>
            <p:cNvSpPr/>
            <p:nvPr/>
          </p:nvSpPr>
          <p:spPr>
            <a:xfrm flipV="true">
              <a:off x="25400" y="25400"/>
              <a:ext cx="435910" cy="0"/>
            </a:xfrm>
            <a:prstGeom prst="line">
              <a:avLst/>
            </a:prstGeom>
            <a:ln cap="flat" w="50800">
              <a:solidFill>
                <a:srgbClr val="BD2121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5526971" y="1310999"/>
            <a:ext cx="345982" cy="873217"/>
            <a:chOff x="0" y="0"/>
            <a:chExt cx="461310" cy="1164289"/>
          </a:xfrm>
        </p:grpSpPr>
        <p:sp>
          <p:nvSpPr>
            <p:cNvPr name="AutoShape 28" id="28"/>
            <p:cNvSpPr/>
            <p:nvPr/>
          </p:nvSpPr>
          <p:spPr>
            <a:xfrm flipH="true">
              <a:off x="25400" y="0"/>
              <a:ext cx="0" cy="1164289"/>
            </a:xfrm>
            <a:prstGeom prst="line">
              <a:avLst/>
            </a:prstGeom>
            <a:ln cap="flat" w="50800">
              <a:solidFill>
                <a:srgbClr val="BD2121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9" id="29"/>
            <p:cNvSpPr/>
            <p:nvPr/>
          </p:nvSpPr>
          <p:spPr>
            <a:xfrm flipV="true">
              <a:off x="25400" y="25400"/>
              <a:ext cx="435910" cy="0"/>
            </a:xfrm>
            <a:prstGeom prst="line">
              <a:avLst/>
            </a:prstGeom>
            <a:ln cap="flat" w="50800">
              <a:solidFill>
                <a:srgbClr val="BD2121"/>
              </a:solidFill>
              <a:prstDash val="solid"/>
              <a:headEnd type="none" len="sm" w="sm"/>
              <a:tailEnd type="none" len="sm" w="sm"/>
            </a:ln>
          </p:spPr>
        </p:sp>
      </p:grp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5982" y="375643"/>
            <a:ext cx="17716036" cy="9249723"/>
            <a:chOff x="0" y="0"/>
            <a:chExt cx="812800" cy="4243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424371"/>
            </a:xfrm>
            <a:custGeom>
              <a:avLst/>
              <a:gdLst/>
              <a:ahLst/>
              <a:cxnLst/>
              <a:rect r="r" b="b" t="t" l="l"/>
              <a:pathLst>
                <a:path h="424371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424371"/>
                  </a:lnTo>
                  <a:lnTo>
                    <a:pt x="0" y="424371"/>
                  </a:ln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4624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1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4062889">
            <a:off x="9661546" y="707976"/>
            <a:ext cx="3064484" cy="4268389"/>
          </a:xfrm>
          <a:custGeom>
            <a:avLst/>
            <a:gdLst/>
            <a:ahLst/>
            <a:cxnLst/>
            <a:rect r="r" b="b" t="t" l="l"/>
            <a:pathLst>
              <a:path h="4268389" w="3064484">
                <a:moveTo>
                  <a:pt x="0" y="0"/>
                </a:moveTo>
                <a:lnTo>
                  <a:pt x="3064484" y="0"/>
                </a:lnTo>
                <a:lnTo>
                  <a:pt x="3064484" y="4268389"/>
                </a:lnTo>
                <a:lnTo>
                  <a:pt x="0" y="42683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221538" y="735357"/>
            <a:ext cx="3207203" cy="4467176"/>
          </a:xfrm>
          <a:custGeom>
            <a:avLst/>
            <a:gdLst/>
            <a:ahLst/>
            <a:cxnLst/>
            <a:rect r="r" b="b" t="t" l="l"/>
            <a:pathLst>
              <a:path h="4467176" w="3207203">
                <a:moveTo>
                  <a:pt x="0" y="0"/>
                </a:moveTo>
                <a:lnTo>
                  <a:pt x="3207203" y="0"/>
                </a:lnTo>
                <a:lnTo>
                  <a:pt x="3207203" y="4467175"/>
                </a:lnTo>
                <a:lnTo>
                  <a:pt x="0" y="44671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144000" y="4583815"/>
            <a:ext cx="2927581" cy="4077702"/>
          </a:xfrm>
          <a:custGeom>
            <a:avLst/>
            <a:gdLst/>
            <a:ahLst/>
            <a:cxnLst/>
            <a:rect r="r" b="b" t="t" l="l"/>
            <a:pathLst>
              <a:path h="4077702" w="2927581">
                <a:moveTo>
                  <a:pt x="0" y="0"/>
                </a:moveTo>
                <a:lnTo>
                  <a:pt x="2927581" y="0"/>
                </a:lnTo>
                <a:lnTo>
                  <a:pt x="2927581" y="4077701"/>
                </a:lnTo>
                <a:lnTo>
                  <a:pt x="0" y="40777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071581" y="5297006"/>
            <a:ext cx="2617516" cy="3645826"/>
          </a:xfrm>
          <a:custGeom>
            <a:avLst/>
            <a:gdLst/>
            <a:ahLst/>
            <a:cxnLst/>
            <a:rect r="r" b="b" t="t" l="l"/>
            <a:pathLst>
              <a:path h="3645826" w="2617516">
                <a:moveTo>
                  <a:pt x="0" y="0"/>
                </a:moveTo>
                <a:lnTo>
                  <a:pt x="2617516" y="0"/>
                </a:lnTo>
                <a:lnTo>
                  <a:pt x="2617516" y="3645826"/>
                </a:lnTo>
                <a:lnTo>
                  <a:pt x="0" y="36458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689097" y="5297006"/>
            <a:ext cx="2617516" cy="3645826"/>
          </a:xfrm>
          <a:custGeom>
            <a:avLst/>
            <a:gdLst/>
            <a:ahLst/>
            <a:cxnLst/>
            <a:rect r="r" b="b" t="t" l="l"/>
            <a:pathLst>
              <a:path h="3645826" w="2617516">
                <a:moveTo>
                  <a:pt x="0" y="0"/>
                </a:moveTo>
                <a:lnTo>
                  <a:pt x="2617516" y="0"/>
                </a:lnTo>
                <a:lnTo>
                  <a:pt x="2617516" y="3645826"/>
                </a:lnTo>
                <a:lnTo>
                  <a:pt x="0" y="364582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528686" y="808503"/>
            <a:ext cx="5941634" cy="4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5"/>
              </a:lnSpc>
            </a:pPr>
            <a:r>
              <a:rPr lang="en-US" sz="3473">
                <a:solidFill>
                  <a:srgbClr val="000000"/>
                </a:solidFill>
                <a:latin typeface="Oswald Bold"/>
              </a:rPr>
              <a:t>01. Una carta di Magic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95881" y="2911795"/>
            <a:ext cx="6162866" cy="536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8822" indent="-344411" lvl="1">
              <a:lnSpc>
                <a:spcPts val="4402"/>
              </a:lnSpc>
              <a:buFont typeface="Arial"/>
              <a:buChar char="•"/>
            </a:pPr>
            <a:r>
              <a:rPr lang="en-US" sz="3190" spc="312">
                <a:solidFill>
                  <a:srgbClr val="000000"/>
                </a:solidFill>
                <a:latin typeface="Montserrat"/>
              </a:rPr>
              <a:t>Nome della carta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95881" y="7316705"/>
            <a:ext cx="7460232" cy="536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8822" indent="-344411" lvl="1">
              <a:lnSpc>
                <a:spcPts val="4402"/>
              </a:lnSpc>
              <a:buFont typeface="Arial"/>
              <a:buChar char="•"/>
            </a:pPr>
            <a:r>
              <a:rPr lang="en-US" sz="3190" spc="312">
                <a:solidFill>
                  <a:srgbClr val="000000"/>
                </a:solidFill>
                <a:latin typeface="Montserrat"/>
              </a:rPr>
              <a:t>forza / costituzione - Lealtà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95881" y="5112150"/>
            <a:ext cx="7330496" cy="536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8822" indent="-344411" lvl="1">
              <a:lnSpc>
                <a:spcPts val="4402"/>
              </a:lnSpc>
              <a:buFont typeface="Arial"/>
              <a:buChar char="•"/>
            </a:pPr>
            <a:r>
              <a:rPr lang="en-US" sz="3190" spc="312">
                <a:solidFill>
                  <a:srgbClr val="000000"/>
                </a:solidFill>
                <a:latin typeface="Montserrat"/>
              </a:rPr>
              <a:t>Tipo, supertipo e sottotipo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95881" y="5849801"/>
            <a:ext cx="6162866" cy="536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8822" indent="-344411" lvl="1">
              <a:lnSpc>
                <a:spcPts val="4402"/>
              </a:lnSpc>
              <a:buFont typeface="Arial"/>
              <a:buChar char="•"/>
            </a:pPr>
            <a:r>
              <a:rPr lang="en-US" sz="3190" spc="312">
                <a:solidFill>
                  <a:srgbClr val="000000"/>
                </a:solidFill>
                <a:latin typeface="Montserrat Bold"/>
              </a:rPr>
              <a:t>Effetto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95881" y="4378698"/>
            <a:ext cx="6162866" cy="536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8822" indent="-344411" lvl="1">
              <a:lnSpc>
                <a:spcPts val="4402"/>
              </a:lnSpc>
              <a:buFont typeface="Arial"/>
              <a:buChar char="•"/>
            </a:pPr>
            <a:r>
              <a:rPr lang="en-US" sz="3190" spc="312">
                <a:solidFill>
                  <a:srgbClr val="000000"/>
                </a:solidFill>
                <a:latin typeface="Montserrat"/>
              </a:rPr>
              <a:t>Costo di mana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95881" y="6583253"/>
            <a:ext cx="6162866" cy="536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8822" indent="-344411" lvl="1">
              <a:lnSpc>
                <a:spcPts val="4402"/>
              </a:lnSpc>
              <a:buFont typeface="Arial"/>
              <a:buChar char="•"/>
            </a:pPr>
            <a:r>
              <a:rPr lang="en-US" sz="3190" spc="312">
                <a:solidFill>
                  <a:srgbClr val="000000"/>
                </a:solidFill>
                <a:latin typeface="Montserrat"/>
              </a:rPr>
              <a:t>Note legali e artista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95881" y="3645246"/>
            <a:ext cx="6162866" cy="536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8822" indent="-344411" lvl="1">
              <a:lnSpc>
                <a:spcPts val="4402"/>
              </a:lnSpc>
              <a:buFont typeface="Arial"/>
              <a:buChar char="•"/>
            </a:pPr>
            <a:r>
              <a:rPr lang="en-US" sz="3190" spc="312">
                <a:solidFill>
                  <a:srgbClr val="000000"/>
                </a:solidFill>
                <a:latin typeface="Montserrat"/>
              </a:rPr>
              <a:t>Layout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761519" y="761519"/>
            <a:ext cx="534363" cy="534363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2121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-5400000">
            <a:off x="15621209" y="7244558"/>
            <a:ext cx="2380809" cy="2380809"/>
          </a:xfrm>
          <a:custGeom>
            <a:avLst/>
            <a:gdLst/>
            <a:ahLst/>
            <a:cxnLst/>
            <a:rect r="r" b="b" t="t" l="l"/>
            <a:pathLst>
              <a:path h="2380809" w="2380809">
                <a:moveTo>
                  <a:pt x="0" y="0"/>
                </a:moveTo>
                <a:lnTo>
                  <a:pt x="2380809" y="0"/>
                </a:lnTo>
                <a:lnTo>
                  <a:pt x="2380809" y="2380809"/>
                </a:lnTo>
                <a:lnTo>
                  <a:pt x="0" y="238080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86458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5982" y="375643"/>
            <a:ext cx="17716036" cy="9249723"/>
            <a:chOff x="0" y="0"/>
            <a:chExt cx="812800" cy="4243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424371"/>
            </a:xfrm>
            <a:custGeom>
              <a:avLst/>
              <a:gdLst/>
              <a:ahLst/>
              <a:cxnLst/>
              <a:rect r="r" b="b" t="t" l="l"/>
              <a:pathLst>
                <a:path h="424371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424371"/>
                  </a:lnTo>
                  <a:lnTo>
                    <a:pt x="0" y="424371"/>
                  </a:ln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4624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1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28686" y="799619"/>
            <a:ext cx="5941634" cy="4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5"/>
              </a:lnSpc>
            </a:pPr>
            <a:r>
              <a:rPr lang="en-US" sz="3473">
                <a:solidFill>
                  <a:srgbClr val="000000"/>
                </a:solidFill>
                <a:latin typeface="Oswald Bold"/>
              </a:rPr>
              <a:t>02. LLM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61519" y="1811613"/>
            <a:ext cx="16497781" cy="2653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64"/>
              </a:lnSpc>
            </a:pPr>
            <a:r>
              <a:rPr lang="en-US" sz="3090" spc="302">
                <a:solidFill>
                  <a:srgbClr val="000000"/>
                </a:solidFill>
                <a:latin typeface="Montserrat"/>
              </a:rPr>
              <a:t>I </a:t>
            </a:r>
            <a:r>
              <a:rPr lang="en-US" sz="3090" spc="302">
                <a:solidFill>
                  <a:srgbClr val="000000"/>
                </a:solidFill>
                <a:latin typeface="Montserrat Bold"/>
              </a:rPr>
              <a:t>Large Language Models</a:t>
            </a:r>
            <a:r>
              <a:rPr lang="en-US" sz="3090" spc="302">
                <a:solidFill>
                  <a:srgbClr val="000000"/>
                </a:solidFill>
                <a:latin typeface="Montserrat"/>
              </a:rPr>
              <a:t> (LLM) sono potenti modelli di apprendimento profondo addestrati su </a:t>
            </a:r>
            <a:r>
              <a:rPr lang="en-US" sz="3090" spc="302">
                <a:solidFill>
                  <a:srgbClr val="000000"/>
                </a:solidFill>
                <a:latin typeface="Montserrat Bold"/>
              </a:rPr>
              <a:t>enormi set di dati</a:t>
            </a:r>
            <a:r>
              <a:rPr lang="en-US" sz="3090" spc="302">
                <a:solidFill>
                  <a:srgbClr val="000000"/>
                </a:solidFill>
                <a:latin typeface="Montserrat"/>
              </a:rPr>
              <a:t> testuali. Il loro nucleo, è composto da encoder e decoder, ognuno con capacità di </a:t>
            </a:r>
            <a:r>
              <a:rPr lang="en-US" sz="3090" spc="302">
                <a:solidFill>
                  <a:srgbClr val="000000"/>
                </a:solidFill>
                <a:latin typeface="Montserrat Bold"/>
              </a:rPr>
              <a:t>auto-attenzione</a:t>
            </a:r>
            <a:r>
              <a:rPr lang="en-US" sz="3090" spc="302">
                <a:solidFill>
                  <a:srgbClr val="000000"/>
                </a:solidFill>
                <a:latin typeface="Montserrat"/>
              </a:rPr>
              <a:t>, che permettono di estrarre significati e relazioni da sequenze di testo.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3834766" y="4649272"/>
            <a:ext cx="3157639" cy="3115960"/>
            <a:chOff x="0" y="0"/>
            <a:chExt cx="4210185" cy="4154613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4210185" cy="4154613"/>
              <a:chOff x="0" y="0"/>
              <a:chExt cx="1279723" cy="1262832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1279723" cy="1262832"/>
              </a:xfrm>
              <a:custGeom>
                <a:avLst/>
                <a:gdLst/>
                <a:ahLst/>
                <a:cxnLst/>
                <a:rect r="r" b="b" t="t" l="l"/>
                <a:pathLst>
                  <a:path h="1262832" w="1279723">
                    <a:moveTo>
                      <a:pt x="56392" y="0"/>
                    </a:moveTo>
                    <a:lnTo>
                      <a:pt x="1223332" y="0"/>
                    </a:lnTo>
                    <a:cubicBezTo>
                      <a:pt x="1238288" y="0"/>
                      <a:pt x="1252631" y="5941"/>
                      <a:pt x="1263206" y="16517"/>
                    </a:cubicBezTo>
                    <a:cubicBezTo>
                      <a:pt x="1273782" y="27092"/>
                      <a:pt x="1279723" y="41436"/>
                      <a:pt x="1279723" y="56392"/>
                    </a:cubicBezTo>
                    <a:lnTo>
                      <a:pt x="1279723" y="1206440"/>
                    </a:lnTo>
                    <a:cubicBezTo>
                      <a:pt x="1279723" y="1221396"/>
                      <a:pt x="1273782" y="1235739"/>
                      <a:pt x="1263206" y="1246315"/>
                    </a:cubicBezTo>
                    <a:cubicBezTo>
                      <a:pt x="1252631" y="1256890"/>
                      <a:pt x="1238288" y="1262832"/>
                      <a:pt x="1223332" y="1262832"/>
                    </a:cubicBezTo>
                    <a:lnTo>
                      <a:pt x="56392" y="1262832"/>
                    </a:lnTo>
                    <a:cubicBezTo>
                      <a:pt x="41436" y="1262832"/>
                      <a:pt x="27092" y="1256890"/>
                      <a:pt x="16517" y="1246315"/>
                    </a:cubicBezTo>
                    <a:cubicBezTo>
                      <a:pt x="5941" y="1235739"/>
                      <a:pt x="0" y="1221396"/>
                      <a:pt x="0" y="1206440"/>
                    </a:cubicBezTo>
                    <a:lnTo>
                      <a:pt x="0" y="56392"/>
                    </a:lnTo>
                    <a:cubicBezTo>
                      <a:pt x="0" y="41436"/>
                      <a:pt x="5941" y="27092"/>
                      <a:pt x="16517" y="16517"/>
                    </a:cubicBezTo>
                    <a:cubicBezTo>
                      <a:pt x="27092" y="5941"/>
                      <a:pt x="41436" y="0"/>
                      <a:pt x="56392" y="0"/>
                    </a:cubicBezTo>
                    <a:close/>
                  </a:path>
                </a:pathLst>
              </a:custGeom>
              <a:solidFill>
                <a:srgbClr val="BD2121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19050"/>
                <a:ext cx="1279723" cy="1281882"/>
              </a:xfrm>
              <a:prstGeom prst="rect">
                <a:avLst/>
              </a:prstGeom>
            </p:spPr>
            <p:txBody>
              <a:bodyPr anchor="ctr" rtlCol="false" tIns="33013" lIns="33013" bIns="33013" rIns="33013"/>
              <a:lstStyle/>
              <a:p>
                <a:pPr algn="ctr" marL="0" indent="0" lvl="0">
                  <a:lnSpc>
                    <a:spcPts val="337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Freeform 11" id="11"/>
            <p:cNvSpPr/>
            <p:nvPr/>
          </p:nvSpPr>
          <p:spPr>
            <a:xfrm flipH="false" flipV="false" rot="0">
              <a:off x="940614" y="551736"/>
              <a:ext cx="2183955" cy="2183955"/>
            </a:xfrm>
            <a:custGeom>
              <a:avLst/>
              <a:gdLst/>
              <a:ahLst/>
              <a:cxnLst/>
              <a:rect r="r" b="b" t="t" l="l"/>
              <a:pathLst>
                <a:path h="2183955" w="2183955">
                  <a:moveTo>
                    <a:pt x="0" y="0"/>
                  </a:moveTo>
                  <a:lnTo>
                    <a:pt x="2183956" y="0"/>
                  </a:lnTo>
                  <a:lnTo>
                    <a:pt x="2183956" y="2183955"/>
                  </a:lnTo>
                  <a:lnTo>
                    <a:pt x="0" y="21839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240859" y="2908817"/>
              <a:ext cx="3583467" cy="729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26"/>
                </a:lnSpc>
              </a:pPr>
              <a:r>
                <a:rPr lang="en-US" sz="3352" spc="328">
                  <a:solidFill>
                    <a:srgbClr val="FDFBFB"/>
                  </a:solidFill>
                  <a:latin typeface="Montserrat Bold"/>
                </a:rPr>
                <a:t>LLM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761519" y="5086350"/>
            <a:ext cx="12178644" cy="3744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60"/>
              </a:lnSpc>
              <a:spcBef>
                <a:spcPct val="0"/>
              </a:spcBef>
            </a:pPr>
            <a:r>
              <a:rPr lang="en-US" sz="3087" spc="302">
                <a:solidFill>
                  <a:srgbClr val="000000"/>
                </a:solidFill>
                <a:latin typeface="Montserrat"/>
              </a:rPr>
              <a:t>S</a:t>
            </a:r>
            <a:r>
              <a:rPr lang="en-US" sz="3087" spc="302">
                <a:solidFill>
                  <a:srgbClr val="000000"/>
                </a:solidFill>
                <a:latin typeface="Montserrat"/>
              </a:rPr>
              <a:t>ono flessibili e possono eseguire diversi compiti: </a:t>
            </a:r>
          </a:p>
          <a:p>
            <a:pPr>
              <a:lnSpc>
                <a:spcPts val="4260"/>
              </a:lnSpc>
              <a:spcBef>
                <a:spcPct val="0"/>
              </a:spcBef>
            </a:pPr>
          </a:p>
          <a:p>
            <a:pPr marL="666592" indent="-333296" lvl="1">
              <a:lnSpc>
                <a:spcPts val="4260"/>
              </a:lnSpc>
              <a:buFont typeface="Arial"/>
              <a:buChar char="•"/>
            </a:pPr>
            <a:r>
              <a:rPr lang="en-US" sz="3087" spc="302">
                <a:solidFill>
                  <a:srgbClr val="000000"/>
                </a:solidFill>
                <a:latin typeface="Montserrat"/>
              </a:rPr>
              <a:t>rispondere a domande </a:t>
            </a:r>
          </a:p>
          <a:p>
            <a:pPr marL="666592" indent="-333296" lvl="1">
              <a:lnSpc>
                <a:spcPts val="4260"/>
              </a:lnSpc>
              <a:buFont typeface="Arial"/>
              <a:buChar char="•"/>
            </a:pPr>
            <a:r>
              <a:rPr lang="en-US" sz="3087" spc="302">
                <a:solidFill>
                  <a:srgbClr val="000000"/>
                </a:solidFill>
                <a:latin typeface="Montserrat"/>
              </a:rPr>
              <a:t>riassumere documenti</a:t>
            </a:r>
          </a:p>
          <a:p>
            <a:pPr marL="666592" indent="-333296" lvl="1">
              <a:lnSpc>
                <a:spcPts val="4260"/>
              </a:lnSpc>
              <a:buFont typeface="Arial"/>
              <a:buChar char="•"/>
            </a:pPr>
            <a:r>
              <a:rPr lang="en-US" sz="3087" spc="302">
                <a:solidFill>
                  <a:srgbClr val="000000"/>
                </a:solidFill>
                <a:latin typeface="Montserrat"/>
              </a:rPr>
              <a:t>tradurre lingue </a:t>
            </a:r>
          </a:p>
          <a:p>
            <a:pPr marL="666592" indent="-333296" lvl="1">
              <a:lnSpc>
                <a:spcPts val="4260"/>
              </a:lnSpc>
              <a:buFont typeface="Arial"/>
              <a:buChar char="•"/>
            </a:pPr>
            <a:r>
              <a:rPr lang="en-US" sz="3087" spc="302">
                <a:solidFill>
                  <a:srgbClr val="000000"/>
                </a:solidFill>
                <a:latin typeface="Montserrat"/>
              </a:rPr>
              <a:t>completare frasi</a:t>
            </a:r>
          </a:p>
          <a:p>
            <a:pPr marL="666592" indent="-333296" lvl="1">
              <a:lnSpc>
                <a:spcPts val="4260"/>
              </a:lnSpc>
              <a:buFont typeface="Arial"/>
              <a:buChar char="•"/>
            </a:pPr>
            <a:r>
              <a:rPr lang="en-US" sz="3087" spc="302">
                <a:solidFill>
                  <a:srgbClr val="000000"/>
                </a:solidFill>
                <a:latin typeface="Montserrat"/>
              </a:rPr>
              <a:t>trasformare e creare contenuti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761519" y="761519"/>
            <a:ext cx="534363" cy="534363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2121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-5400000">
            <a:off x="15621209" y="7244558"/>
            <a:ext cx="2380809" cy="2380809"/>
          </a:xfrm>
          <a:custGeom>
            <a:avLst/>
            <a:gdLst/>
            <a:ahLst/>
            <a:cxnLst/>
            <a:rect r="r" b="b" t="t" l="l"/>
            <a:pathLst>
              <a:path h="2380809" w="2380809">
                <a:moveTo>
                  <a:pt x="0" y="0"/>
                </a:moveTo>
                <a:lnTo>
                  <a:pt x="2380809" y="0"/>
                </a:lnTo>
                <a:lnTo>
                  <a:pt x="2380809" y="2380809"/>
                </a:lnTo>
                <a:lnTo>
                  <a:pt x="0" y="23808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-186458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5982" y="375643"/>
            <a:ext cx="17716036" cy="9249723"/>
            <a:chOff x="0" y="0"/>
            <a:chExt cx="812800" cy="4243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424371"/>
            </a:xfrm>
            <a:custGeom>
              <a:avLst/>
              <a:gdLst/>
              <a:ahLst/>
              <a:cxnLst/>
              <a:rect r="r" b="b" t="t" l="l"/>
              <a:pathLst>
                <a:path h="424371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424371"/>
                  </a:lnTo>
                  <a:lnTo>
                    <a:pt x="0" y="424371"/>
                  </a:ln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4624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1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0" y="2568068"/>
            <a:ext cx="3698057" cy="5150865"/>
          </a:xfrm>
          <a:custGeom>
            <a:avLst/>
            <a:gdLst/>
            <a:ahLst/>
            <a:cxnLst/>
            <a:rect r="r" b="b" t="t" l="l"/>
            <a:pathLst>
              <a:path h="5150865" w="3698057">
                <a:moveTo>
                  <a:pt x="0" y="0"/>
                </a:moveTo>
                <a:lnTo>
                  <a:pt x="3698057" y="0"/>
                </a:lnTo>
                <a:lnTo>
                  <a:pt x="3698057" y="5150864"/>
                </a:lnTo>
                <a:lnTo>
                  <a:pt x="0" y="51508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499503" y="2127902"/>
            <a:ext cx="5268427" cy="5678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8"/>
              </a:lnSpc>
            </a:pPr>
            <a:r>
              <a:rPr lang="en-US" sz="2035" spc="199">
                <a:solidFill>
                  <a:srgbClr val="000000"/>
                </a:solidFill>
                <a:latin typeface="Montserrat Bold"/>
              </a:rPr>
              <a:t>ForgeScript</a:t>
            </a:r>
          </a:p>
          <a:p>
            <a:pPr>
              <a:lnSpc>
                <a:spcPts val="2808"/>
              </a:lnSpc>
            </a:pPr>
          </a:p>
          <a:p>
            <a:pPr>
              <a:lnSpc>
                <a:spcPts val="2808"/>
              </a:lnSpc>
              <a:spcBef>
                <a:spcPct val="0"/>
              </a:spcBef>
            </a:pPr>
            <a:r>
              <a:rPr lang="en-US" sz="2035" spc="199">
                <a:solidFill>
                  <a:srgbClr val="000000"/>
                </a:solidFill>
                <a:latin typeface="Montserrat"/>
              </a:rPr>
              <a:t>Name:Lightning Helix</a:t>
            </a:r>
          </a:p>
          <a:p>
            <a:pPr>
              <a:lnSpc>
                <a:spcPts val="2808"/>
              </a:lnSpc>
              <a:spcBef>
                <a:spcPct val="0"/>
              </a:spcBef>
            </a:pPr>
            <a:r>
              <a:rPr lang="en-US" sz="2035" spc="199">
                <a:solidFill>
                  <a:srgbClr val="000000"/>
                </a:solidFill>
                <a:latin typeface="Montserrat"/>
              </a:rPr>
              <a:t>ManaCost:R W</a:t>
            </a:r>
          </a:p>
          <a:p>
            <a:pPr>
              <a:lnSpc>
                <a:spcPts val="2808"/>
              </a:lnSpc>
              <a:spcBef>
                <a:spcPct val="0"/>
              </a:spcBef>
            </a:pPr>
            <a:r>
              <a:rPr lang="en-US" sz="2035" spc="199">
                <a:solidFill>
                  <a:srgbClr val="000000"/>
                </a:solidFill>
                <a:latin typeface="Montserrat"/>
              </a:rPr>
              <a:t>Types:Instant</a:t>
            </a:r>
          </a:p>
          <a:p>
            <a:pPr>
              <a:lnSpc>
                <a:spcPts val="2808"/>
              </a:lnSpc>
              <a:spcBef>
                <a:spcPct val="0"/>
              </a:spcBef>
            </a:pPr>
            <a:r>
              <a:rPr lang="en-US" sz="2035" spc="199">
                <a:solidFill>
                  <a:srgbClr val="000000"/>
                </a:solidFill>
                <a:latin typeface="Montserrat"/>
              </a:rPr>
              <a:t>A:SP$ DealDamage | Cost$ R W | ValidTgts$ Any | NumDmg$ 3 | SubAbility$ DBGainLife | SpellDescription$ CARDNAME deals 3 damage to any target and you gain 3 life.</a:t>
            </a:r>
          </a:p>
          <a:p>
            <a:pPr>
              <a:lnSpc>
                <a:spcPts val="2808"/>
              </a:lnSpc>
              <a:spcBef>
                <a:spcPct val="0"/>
              </a:spcBef>
            </a:pPr>
            <a:r>
              <a:rPr lang="en-US" sz="2035" spc="199">
                <a:solidFill>
                  <a:srgbClr val="000000"/>
                </a:solidFill>
                <a:latin typeface="Montserrat"/>
              </a:rPr>
              <a:t>SVar:DBGainLife:DB$ GainLife | LifeAmount$ 3</a:t>
            </a:r>
          </a:p>
          <a:p>
            <a:pPr>
              <a:lnSpc>
                <a:spcPts val="2808"/>
              </a:lnSpc>
              <a:spcBef>
                <a:spcPct val="0"/>
              </a:spcBef>
            </a:pPr>
            <a:r>
              <a:rPr lang="en-US" sz="2035" spc="199">
                <a:solidFill>
                  <a:srgbClr val="000000"/>
                </a:solidFill>
                <a:latin typeface="Montserrat"/>
              </a:rPr>
              <a:t>Oracle:Lightning Helix deals 3 damage to any target and you gain 3 life.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936082" y="2075321"/>
            <a:ext cx="5981705" cy="6734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22"/>
              </a:lnSpc>
            </a:pPr>
            <a:r>
              <a:rPr lang="en-US" sz="2045" spc="200">
                <a:solidFill>
                  <a:srgbClr val="000000"/>
                </a:solidFill>
                <a:latin typeface="Montserrat Bold"/>
              </a:rPr>
              <a:t>Lunar </a:t>
            </a:r>
          </a:p>
          <a:p>
            <a:pPr>
              <a:lnSpc>
                <a:spcPts val="2822"/>
              </a:lnSpc>
            </a:pPr>
          </a:p>
          <a:p>
            <a:pPr>
              <a:lnSpc>
                <a:spcPts val="2822"/>
              </a:lnSpc>
              <a:spcBef>
                <a:spcPct val="0"/>
              </a:spcBef>
            </a:pPr>
            <a:r>
              <a:rPr lang="en-US" sz="2045" spc="200">
                <a:solidFill>
                  <a:srgbClr val="000000"/>
                </a:solidFill>
                <a:latin typeface="Montserrat"/>
              </a:rPr>
              <a:t>name: Lightning Helix</a:t>
            </a:r>
          </a:p>
          <a:p>
            <a:pPr>
              <a:lnSpc>
                <a:spcPts val="2822"/>
              </a:lnSpc>
              <a:spcBef>
                <a:spcPct val="0"/>
              </a:spcBef>
            </a:pPr>
            <a:r>
              <a:rPr lang="en-US" sz="2045" spc="200">
                <a:solidFill>
                  <a:srgbClr val="000000"/>
                </a:solidFill>
                <a:latin typeface="Montserrat"/>
              </a:rPr>
              <a:t>mana_cost: R W</a:t>
            </a:r>
          </a:p>
          <a:p>
            <a:pPr>
              <a:lnSpc>
                <a:spcPts val="2822"/>
              </a:lnSpc>
              <a:spcBef>
                <a:spcPct val="0"/>
              </a:spcBef>
            </a:pPr>
            <a:r>
              <a:rPr lang="en-US" sz="2045" spc="200">
                <a:solidFill>
                  <a:srgbClr val="000000"/>
                </a:solidFill>
                <a:latin typeface="Montserrat"/>
              </a:rPr>
              <a:t>card_type: instant</a:t>
            </a:r>
          </a:p>
          <a:p>
            <a:pPr>
              <a:lnSpc>
                <a:spcPts val="2822"/>
              </a:lnSpc>
              <a:spcBef>
                <a:spcPct val="0"/>
              </a:spcBef>
            </a:pPr>
            <a:r>
              <a:rPr lang="en-US" sz="2045" spc="200">
                <a:solidFill>
                  <a:srgbClr val="000000"/>
                </a:solidFill>
                <a:latin typeface="Montserrat"/>
              </a:rPr>
              <a:t>effects:</a:t>
            </a:r>
          </a:p>
          <a:p>
            <a:pPr>
              <a:lnSpc>
                <a:spcPts val="2822"/>
              </a:lnSpc>
              <a:spcBef>
                <a:spcPct val="0"/>
              </a:spcBef>
            </a:pPr>
            <a:r>
              <a:rPr lang="en-US" sz="2045" spc="200">
                <a:solidFill>
                  <a:srgbClr val="000000"/>
                </a:solidFill>
                <a:latin typeface="Montserrat"/>
              </a:rPr>
              <a:t>    effect:</a:t>
            </a:r>
          </a:p>
          <a:p>
            <a:pPr>
              <a:lnSpc>
                <a:spcPts val="2822"/>
              </a:lnSpc>
              <a:spcBef>
                <a:spcPct val="0"/>
              </a:spcBef>
            </a:pPr>
            <a:r>
              <a:rPr lang="en-US" sz="2045" spc="200">
                <a:solidFill>
                  <a:srgbClr val="000000"/>
                </a:solidFill>
                <a:latin typeface="Montserrat"/>
              </a:rPr>
              <a:t>        type: base</a:t>
            </a:r>
          </a:p>
          <a:p>
            <a:pPr>
              <a:lnSpc>
                <a:spcPts val="2822"/>
              </a:lnSpc>
              <a:spcBef>
                <a:spcPct val="0"/>
              </a:spcBef>
            </a:pPr>
            <a:r>
              <a:rPr lang="en-US" sz="2045" spc="200">
                <a:solidFill>
                  <a:srgbClr val="000000"/>
                </a:solidFill>
                <a:latin typeface="Montserrat"/>
              </a:rPr>
              <a:t>        mode: damage</a:t>
            </a:r>
          </a:p>
          <a:p>
            <a:pPr>
              <a:lnSpc>
                <a:spcPts val="2822"/>
              </a:lnSpc>
              <a:spcBef>
                <a:spcPct val="0"/>
              </a:spcBef>
            </a:pPr>
            <a:r>
              <a:rPr lang="en-US" sz="2045" spc="200">
                <a:solidFill>
                  <a:srgbClr val="000000"/>
                </a:solidFill>
                <a:latin typeface="Montserrat"/>
              </a:rPr>
              <a:t>        target: any_target</a:t>
            </a:r>
          </a:p>
          <a:p>
            <a:pPr>
              <a:lnSpc>
                <a:spcPts val="2822"/>
              </a:lnSpc>
              <a:spcBef>
                <a:spcPct val="0"/>
              </a:spcBef>
            </a:pPr>
            <a:r>
              <a:rPr lang="en-US" sz="2045" spc="200">
                <a:solidFill>
                  <a:srgbClr val="000000"/>
                </a:solidFill>
                <a:latin typeface="Montserrat"/>
              </a:rPr>
              <a:t>        amount: 3</a:t>
            </a:r>
          </a:p>
          <a:p>
            <a:pPr>
              <a:lnSpc>
                <a:spcPts val="2822"/>
              </a:lnSpc>
              <a:spcBef>
                <a:spcPct val="0"/>
              </a:spcBef>
            </a:pPr>
            <a:r>
              <a:rPr lang="en-US" sz="2045" spc="200">
                <a:solidFill>
                  <a:srgbClr val="000000"/>
                </a:solidFill>
                <a:latin typeface="Montserrat"/>
              </a:rPr>
              <a:t>    effect:</a:t>
            </a:r>
          </a:p>
          <a:p>
            <a:pPr>
              <a:lnSpc>
                <a:spcPts val="2822"/>
              </a:lnSpc>
              <a:spcBef>
                <a:spcPct val="0"/>
              </a:spcBef>
            </a:pPr>
            <a:r>
              <a:rPr lang="en-US" sz="2045" spc="200">
                <a:solidFill>
                  <a:srgbClr val="000000"/>
                </a:solidFill>
                <a:latin typeface="Montserrat"/>
              </a:rPr>
              <a:t>        type: base</a:t>
            </a:r>
          </a:p>
          <a:p>
            <a:pPr>
              <a:lnSpc>
                <a:spcPts val="2822"/>
              </a:lnSpc>
              <a:spcBef>
                <a:spcPct val="0"/>
              </a:spcBef>
            </a:pPr>
            <a:r>
              <a:rPr lang="en-US" sz="2045" spc="200">
                <a:solidFill>
                  <a:srgbClr val="000000"/>
                </a:solidFill>
                <a:latin typeface="Montserrat"/>
              </a:rPr>
              <a:t>        mode: life_gain</a:t>
            </a:r>
          </a:p>
          <a:p>
            <a:pPr>
              <a:lnSpc>
                <a:spcPts val="2822"/>
              </a:lnSpc>
              <a:spcBef>
                <a:spcPct val="0"/>
              </a:spcBef>
            </a:pPr>
            <a:r>
              <a:rPr lang="en-US" sz="2045" spc="200">
                <a:solidFill>
                  <a:srgbClr val="000000"/>
                </a:solidFill>
                <a:latin typeface="Montserrat"/>
              </a:rPr>
              <a:t>        target: card_owner</a:t>
            </a:r>
          </a:p>
          <a:p>
            <a:pPr>
              <a:lnSpc>
                <a:spcPts val="2822"/>
              </a:lnSpc>
              <a:spcBef>
                <a:spcPct val="0"/>
              </a:spcBef>
            </a:pPr>
            <a:r>
              <a:rPr lang="en-US" sz="2045" spc="200">
                <a:solidFill>
                  <a:srgbClr val="000000"/>
                </a:solidFill>
                <a:latin typeface="Montserrat"/>
              </a:rPr>
              <a:t>        amount: 3</a:t>
            </a:r>
          </a:p>
          <a:p>
            <a:pPr>
              <a:lnSpc>
                <a:spcPts val="2822"/>
              </a:lnSpc>
              <a:spcBef>
                <a:spcPct val="0"/>
              </a:spcBef>
            </a:pPr>
            <a:r>
              <a:rPr lang="en-US" sz="2045" spc="200">
                <a:solidFill>
                  <a:srgbClr val="000000"/>
                </a:solidFill>
                <a:latin typeface="Montserrat"/>
              </a:rPr>
              <a:t>oracle_text: &lt;Lightning Helix deals 3 damage to any target and you gain 3 life.&gt;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-5400000">
            <a:off x="7266936" y="6036045"/>
            <a:ext cx="3091920" cy="3091920"/>
          </a:xfrm>
          <a:custGeom>
            <a:avLst/>
            <a:gdLst/>
            <a:ahLst/>
            <a:cxnLst/>
            <a:rect r="r" b="b" t="t" l="l"/>
            <a:pathLst>
              <a:path h="3091920" w="3091920">
                <a:moveTo>
                  <a:pt x="0" y="0"/>
                </a:moveTo>
                <a:lnTo>
                  <a:pt x="3091920" y="0"/>
                </a:lnTo>
                <a:lnTo>
                  <a:pt x="3091920" y="3091920"/>
                </a:lnTo>
                <a:lnTo>
                  <a:pt x="0" y="30919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186458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528686" y="826076"/>
            <a:ext cx="5941634" cy="4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5"/>
              </a:lnSpc>
            </a:pPr>
            <a:r>
              <a:rPr lang="en-US" sz="3473">
                <a:solidFill>
                  <a:srgbClr val="000000"/>
                </a:solidFill>
                <a:latin typeface="Oswald Bold"/>
              </a:rPr>
              <a:t>03. Lunar v ForgeScript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-5400000">
            <a:off x="14253043" y="6036045"/>
            <a:ext cx="3091920" cy="3091920"/>
          </a:xfrm>
          <a:custGeom>
            <a:avLst/>
            <a:gdLst/>
            <a:ahLst/>
            <a:cxnLst/>
            <a:rect r="r" b="b" t="t" l="l"/>
            <a:pathLst>
              <a:path h="3091920" w="3091920">
                <a:moveTo>
                  <a:pt x="0" y="0"/>
                </a:moveTo>
                <a:lnTo>
                  <a:pt x="3091920" y="0"/>
                </a:lnTo>
                <a:lnTo>
                  <a:pt x="3091920" y="3091920"/>
                </a:lnTo>
                <a:lnTo>
                  <a:pt x="0" y="30919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186458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761519" y="761519"/>
            <a:ext cx="534363" cy="534363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2121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153521" y="1909893"/>
            <a:ext cx="345982" cy="873217"/>
            <a:chOff x="0" y="0"/>
            <a:chExt cx="461310" cy="1164289"/>
          </a:xfrm>
        </p:grpSpPr>
        <p:sp>
          <p:nvSpPr>
            <p:cNvPr name="AutoShape 15" id="15"/>
            <p:cNvSpPr/>
            <p:nvPr/>
          </p:nvSpPr>
          <p:spPr>
            <a:xfrm flipH="true">
              <a:off x="25400" y="0"/>
              <a:ext cx="0" cy="1164289"/>
            </a:xfrm>
            <a:prstGeom prst="line">
              <a:avLst/>
            </a:prstGeom>
            <a:ln cap="flat" w="50800">
              <a:solidFill>
                <a:srgbClr val="BD2121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6" id="16"/>
            <p:cNvSpPr/>
            <p:nvPr/>
          </p:nvSpPr>
          <p:spPr>
            <a:xfrm flipV="true">
              <a:off x="25400" y="25400"/>
              <a:ext cx="435910" cy="0"/>
            </a:xfrm>
            <a:prstGeom prst="line">
              <a:avLst/>
            </a:prstGeom>
            <a:ln cap="flat" w="50800">
              <a:solidFill>
                <a:srgbClr val="BD2121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17" id="17"/>
          <p:cNvGrpSpPr/>
          <p:nvPr/>
        </p:nvGrpSpPr>
        <p:grpSpPr>
          <a:xfrm rot="0">
            <a:off x="10590100" y="1909893"/>
            <a:ext cx="345982" cy="873217"/>
            <a:chOff x="0" y="0"/>
            <a:chExt cx="461310" cy="1164289"/>
          </a:xfrm>
        </p:grpSpPr>
        <p:sp>
          <p:nvSpPr>
            <p:cNvPr name="AutoShape 18" id="18"/>
            <p:cNvSpPr/>
            <p:nvPr/>
          </p:nvSpPr>
          <p:spPr>
            <a:xfrm flipH="true">
              <a:off x="25400" y="0"/>
              <a:ext cx="0" cy="1164289"/>
            </a:xfrm>
            <a:prstGeom prst="line">
              <a:avLst/>
            </a:prstGeom>
            <a:ln cap="flat" w="50800">
              <a:solidFill>
                <a:srgbClr val="BD2121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9" id="19"/>
            <p:cNvSpPr/>
            <p:nvPr/>
          </p:nvSpPr>
          <p:spPr>
            <a:xfrm flipV="true">
              <a:off x="25400" y="25400"/>
              <a:ext cx="435910" cy="0"/>
            </a:xfrm>
            <a:prstGeom prst="line">
              <a:avLst/>
            </a:prstGeom>
            <a:ln cap="flat" w="50800">
              <a:solidFill>
                <a:srgbClr val="BD2121"/>
              </a:solidFill>
              <a:prstDash val="solid"/>
              <a:headEnd type="none" len="sm" w="sm"/>
              <a:tailEnd type="none" len="sm" w="sm"/>
            </a:ln>
          </p:spPr>
        </p:sp>
      </p:grp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27833" t="0" r="27833" b="0"/>
            <a:stretch>
              <a:fillRect/>
            </a:stretch>
          </p:blipFill>
          <p:spPr>
            <a:xfrm flipH="false" flipV="false">
              <a:off x="0" y="0"/>
              <a:ext cx="8043333" cy="13716000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4"/>
            <a:srcRect l="6218" t="0" r="20460" b="0"/>
            <a:stretch>
              <a:fillRect/>
            </a:stretch>
          </p:blipFill>
          <p:spPr>
            <a:xfrm flipH="false" flipV="false">
              <a:off x="8170333" y="0"/>
              <a:ext cx="8043333" cy="13716000"/>
            </a:xfrm>
            <a:prstGeom prst="rect">
              <a:avLst/>
            </a:prstGeom>
          </p:spPr>
        </p:pic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5"/>
            <a:srcRect l="28563" t="0" r="28563" b="0"/>
            <a:stretch>
              <a:fillRect/>
            </a:stretch>
          </p:blipFill>
          <p:spPr>
            <a:xfrm flipH="false" flipV="false">
              <a:off x="16340667" y="0"/>
              <a:ext cx="8043333" cy="13716000"/>
            </a:xfrm>
            <a:prstGeom prst="rect">
              <a:avLst/>
            </a:prstGeom>
          </p:spPr>
        </p:pic>
      </p:grpSp>
      <p:sp>
        <p:nvSpPr>
          <p:cNvPr name="TextBox 7" id="7"/>
          <p:cNvSpPr txBox="true"/>
          <p:nvPr/>
        </p:nvSpPr>
        <p:spPr>
          <a:xfrm rot="0">
            <a:off x="-1006660" y="5468174"/>
            <a:ext cx="7953393" cy="3076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9"/>
              </a:lnSpc>
              <a:spcBef>
                <a:spcPct val="0"/>
              </a:spcBef>
            </a:pPr>
            <a:r>
              <a:rPr lang="en-US" sz="18000">
                <a:solidFill>
                  <a:srgbClr val="BD2121"/>
                </a:solidFill>
                <a:latin typeface="Montserrat Bold"/>
              </a:rPr>
              <a:t>35K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26955" y="8108654"/>
            <a:ext cx="4486163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BD2121"/>
                </a:solidFill>
                <a:latin typeface="Montserrat Bold"/>
              </a:rPr>
              <a:t>Carte analizzate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167304" y="5468174"/>
            <a:ext cx="7953393" cy="3076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9"/>
              </a:lnSpc>
              <a:spcBef>
                <a:spcPct val="0"/>
              </a:spcBef>
            </a:pPr>
            <a:r>
              <a:rPr lang="en-US" sz="18000">
                <a:solidFill>
                  <a:srgbClr val="BD2121"/>
                </a:solidFill>
                <a:latin typeface="Montserrat Bold"/>
              </a:rPr>
              <a:t>20K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212286" y="8132150"/>
            <a:ext cx="4122901" cy="662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459"/>
              </a:lnSpc>
              <a:spcBef>
                <a:spcPct val="0"/>
              </a:spcBef>
            </a:pPr>
            <a:r>
              <a:rPr lang="en-US" sz="3899">
                <a:solidFill>
                  <a:srgbClr val="BD2121"/>
                </a:solidFill>
                <a:latin typeface="Montserrat Bold"/>
              </a:rPr>
              <a:t>Effetti Unici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691864" y="8132150"/>
            <a:ext cx="5167304" cy="662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459"/>
              </a:lnSpc>
              <a:spcBef>
                <a:spcPct val="0"/>
              </a:spcBef>
            </a:pPr>
            <a:r>
              <a:rPr lang="en-US" sz="3899">
                <a:solidFill>
                  <a:srgbClr val="BD2121"/>
                </a:solidFill>
                <a:latin typeface="Montserrat Bold"/>
              </a:rPr>
              <a:t>LLM da confrontare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101661" y="5468174"/>
            <a:ext cx="7953393" cy="3076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9"/>
              </a:lnSpc>
              <a:spcBef>
                <a:spcPct val="0"/>
              </a:spcBef>
            </a:pPr>
            <a:r>
              <a:rPr lang="en-US" sz="18000">
                <a:solidFill>
                  <a:srgbClr val="BD2121"/>
                </a:solidFill>
                <a:latin typeface="Montserrat Bold"/>
              </a:rPr>
              <a:t>6</a:t>
            </a: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5982" y="375643"/>
            <a:ext cx="17716036" cy="9249723"/>
            <a:chOff x="0" y="0"/>
            <a:chExt cx="812800" cy="4243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424371"/>
            </a:xfrm>
            <a:custGeom>
              <a:avLst/>
              <a:gdLst/>
              <a:ahLst/>
              <a:cxnLst/>
              <a:rect r="r" b="b" t="t" l="l"/>
              <a:pathLst>
                <a:path h="424371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424371"/>
                  </a:lnTo>
                  <a:lnTo>
                    <a:pt x="0" y="424371"/>
                  </a:ln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4624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1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400000">
            <a:off x="15621209" y="7244558"/>
            <a:ext cx="2380809" cy="2380809"/>
          </a:xfrm>
          <a:custGeom>
            <a:avLst/>
            <a:gdLst/>
            <a:ahLst/>
            <a:cxnLst/>
            <a:rect r="r" b="b" t="t" l="l"/>
            <a:pathLst>
              <a:path h="2380809" w="2380809">
                <a:moveTo>
                  <a:pt x="0" y="0"/>
                </a:moveTo>
                <a:lnTo>
                  <a:pt x="2380809" y="0"/>
                </a:lnTo>
                <a:lnTo>
                  <a:pt x="2380809" y="2380809"/>
                </a:lnTo>
                <a:lnTo>
                  <a:pt x="0" y="23808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86458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761519" y="761519"/>
            <a:ext cx="534363" cy="534363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2121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496780" y="1791272"/>
            <a:ext cx="6243321" cy="6243321"/>
          </a:xfrm>
          <a:custGeom>
            <a:avLst/>
            <a:gdLst/>
            <a:ahLst/>
            <a:cxnLst/>
            <a:rect r="r" b="b" t="t" l="l"/>
            <a:pathLst>
              <a:path h="6243321" w="6243321">
                <a:moveTo>
                  <a:pt x="0" y="0"/>
                </a:moveTo>
                <a:lnTo>
                  <a:pt x="6243321" y="0"/>
                </a:lnTo>
                <a:lnTo>
                  <a:pt x="6243321" y="6243321"/>
                </a:lnTo>
                <a:lnTo>
                  <a:pt x="0" y="62433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528686" y="807901"/>
            <a:ext cx="6336525" cy="4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5"/>
              </a:lnSpc>
              <a:spcBef>
                <a:spcPct val="0"/>
              </a:spcBef>
            </a:pPr>
            <a:r>
              <a:rPr lang="en-US" sz="3473">
                <a:solidFill>
                  <a:srgbClr val="000000"/>
                </a:solidFill>
                <a:latin typeface="Oswald Bold"/>
              </a:rPr>
              <a:t>05. Autotrain Advanced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238728" y="2086902"/>
            <a:ext cx="10020572" cy="1089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8822" indent="-344411" lvl="1">
              <a:lnSpc>
                <a:spcPts val="4402"/>
              </a:lnSpc>
              <a:buFont typeface="Arial"/>
              <a:buChar char="•"/>
            </a:pPr>
            <a:r>
              <a:rPr lang="en-US" sz="3190" spc="312">
                <a:solidFill>
                  <a:srgbClr val="000000"/>
                </a:solidFill>
                <a:latin typeface="Montserrat"/>
              </a:rPr>
              <a:t>Strumento per addestrare svariati tipi di modello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238728" y="4300323"/>
            <a:ext cx="10020572" cy="1089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8822" indent="-344411" lvl="1">
              <a:lnSpc>
                <a:spcPts val="4402"/>
              </a:lnSpc>
              <a:buFont typeface="Arial"/>
              <a:buChar char="•"/>
            </a:pPr>
            <a:r>
              <a:rPr lang="en-US" sz="3190" spc="312">
                <a:solidFill>
                  <a:srgbClr val="000000"/>
                </a:solidFill>
                <a:latin typeface="Montserrat"/>
              </a:rPr>
              <a:t>Usa metodi di addestramento allo stato dell’arte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238728" y="6513744"/>
            <a:ext cx="10020572" cy="536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8822" indent="-344411" lvl="1">
              <a:lnSpc>
                <a:spcPts val="4402"/>
              </a:lnSpc>
              <a:buFont typeface="Arial"/>
              <a:buChar char="•"/>
            </a:pPr>
            <a:r>
              <a:rPr lang="en-US" sz="3190" spc="312">
                <a:solidFill>
                  <a:srgbClr val="000000"/>
                </a:solidFill>
                <a:latin typeface="Montserrat"/>
              </a:rPr>
              <a:t>PEFT — LoRA — </a:t>
            </a:r>
            <a:r>
              <a:rPr lang="en-US" sz="3190" spc="312">
                <a:solidFill>
                  <a:srgbClr val="000000"/>
                </a:solidFill>
                <a:latin typeface="Montserrat Bold"/>
              </a:rPr>
              <a:t>QLoRA</a:t>
            </a:r>
          </a:p>
        </p:txBody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5982" y="375643"/>
            <a:ext cx="17716036" cy="9249723"/>
            <a:chOff x="0" y="0"/>
            <a:chExt cx="812800" cy="4243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424371"/>
            </a:xfrm>
            <a:custGeom>
              <a:avLst/>
              <a:gdLst/>
              <a:ahLst/>
              <a:cxnLst/>
              <a:rect r="r" b="b" t="t" l="l"/>
              <a:pathLst>
                <a:path h="424371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424371"/>
                  </a:lnTo>
                  <a:lnTo>
                    <a:pt x="0" y="424371"/>
                  </a:ln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4624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1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400000">
            <a:off x="15621209" y="7244558"/>
            <a:ext cx="2380809" cy="2380809"/>
          </a:xfrm>
          <a:custGeom>
            <a:avLst/>
            <a:gdLst/>
            <a:ahLst/>
            <a:cxnLst/>
            <a:rect r="r" b="b" t="t" l="l"/>
            <a:pathLst>
              <a:path h="2380809" w="2380809">
                <a:moveTo>
                  <a:pt x="0" y="0"/>
                </a:moveTo>
                <a:lnTo>
                  <a:pt x="2380809" y="0"/>
                </a:lnTo>
                <a:lnTo>
                  <a:pt x="2380809" y="2380809"/>
                </a:lnTo>
                <a:lnTo>
                  <a:pt x="0" y="23808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86458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761519" y="761519"/>
            <a:ext cx="534363" cy="534363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2121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528686" y="807901"/>
            <a:ext cx="6336525" cy="4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5"/>
              </a:lnSpc>
              <a:spcBef>
                <a:spcPct val="0"/>
              </a:spcBef>
            </a:pPr>
            <a:r>
              <a:rPr lang="en-US" sz="3473">
                <a:solidFill>
                  <a:srgbClr val="000000"/>
                </a:solidFill>
                <a:latin typeface="Oswald Bold"/>
              </a:rPr>
              <a:t>05. QLoRA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28700" y="2020146"/>
            <a:ext cx="16230600" cy="6679674"/>
          </a:xfrm>
          <a:custGeom>
            <a:avLst/>
            <a:gdLst/>
            <a:ahLst/>
            <a:cxnLst/>
            <a:rect r="r" b="b" t="t" l="l"/>
            <a:pathLst>
              <a:path h="6679674" w="16230600">
                <a:moveTo>
                  <a:pt x="0" y="0"/>
                </a:moveTo>
                <a:lnTo>
                  <a:pt x="16230600" y="0"/>
                </a:lnTo>
                <a:lnTo>
                  <a:pt x="16230600" y="6679673"/>
                </a:lnTo>
                <a:lnTo>
                  <a:pt x="0" y="66796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588528" y="1698884"/>
            <a:ext cx="345982" cy="873217"/>
            <a:chOff x="0" y="0"/>
            <a:chExt cx="461310" cy="1164289"/>
          </a:xfrm>
        </p:grpSpPr>
        <p:sp>
          <p:nvSpPr>
            <p:cNvPr name="AutoShape 12" id="12"/>
            <p:cNvSpPr/>
            <p:nvPr/>
          </p:nvSpPr>
          <p:spPr>
            <a:xfrm flipH="true">
              <a:off x="25400" y="0"/>
              <a:ext cx="0" cy="1164289"/>
            </a:xfrm>
            <a:prstGeom prst="line">
              <a:avLst/>
            </a:prstGeom>
            <a:ln cap="flat" w="50800">
              <a:solidFill>
                <a:srgbClr val="BD2121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3" id="13"/>
            <p:cNvSpPr/>
            <p:nvPr/>
          </p:nvSpPr>
          <p:spPr>
            <a:xfrm flipV="true">
              <a:off x="25400" y="25400"/>
              <a:ext cx="435910" cy="0"/>
            </a:xfrm>
            <a:prstGeom prst="line">
              <a:avLst/>
            </a:prstGeom>
            <a:ln cap="flat" w="50800">
              <a:solidFill>
                <a:srgbClr val="BD2121"/>
              </a:solidFill>
              <a:prstDash val="solid"/>
              <a:headEnd type="none" len="sm" w="sm"/>
              <a:tailEnd type="none" len="sm" w="sm"/>
            </a:ln>
          </p:spPr>
        </p:sp>
      </p:grp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5982" y="375643"/>
            <a:ext cx="17716036" cy="9249723"/>
            <a:chOff x="0" y="0"/>
            <a:chExt cx="812800" cy="4243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424371"/>
            </a:xfrm>
            <a:custGeom>
              <a:avLst/>
              <a:gdLst/>
              <a:ahLst/>
              <a:cxnLst/>
              <a:rect r="r" b="b" t="t" l="l"/>
              <a:pathLst>
                <a:path h="424371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424371"/>
                  </a:lnTo>
                  <a:lnTo>
                    <a:pt x="0" y="424371"/>
                  </a:lnTo>
                  <a:close/>
                </a:path>
              </a:pathLst>
            </a:custGeom>
            <a:solidFill>
              <a:srgbClr val="F0F0F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4624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1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28686" y="803760"/>
            <a:ext cx="6336525" cy="4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5"/>
              </a:lnSpc>
              <a:spcBef>
                <a:spcPct val="0"/>
              </a:spcBef>
            </a:pPr>
            <a:r>
              <a:rPr lang="en-US" sz="3473">
                <a:solidFill>
                  <a:srgbClr val="000000"/>
                </a:solidFill>
                <a:latin typeface="Oswald Bold"/>
              </a:rPr>
              <a:t>05. Train loss trend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15621209" y="7244558"/>
            <a:ext cx="2380809" cy="2380809"/>
          </a:xfrm>
          <a:custGeom>
            <a:avLst/>
            <a:gdLst/>
            <a:ahLst/>
            <a:cxnLst/>
            <a:rect r="r" b="b" t="t" l="l"/>
            <a:pathLst>
              <a:path h="2380809" w="2380809">
                <a:moveTo>
                  <a:pt x="0" y="0"/>
                </a:moveTo>
                <a:lnTo>
                  <a:pt x="2380809" y="0"/>
                </a:lnTo>
                <a:lnTo>
                  <a:pt x="2380809" y="2380809"/>
                </a:lnTo>
                <a:lnTo>
                  <a:pt x="0" y="23808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86458" r="0" b="0"/>
            </a:stretch>
          </a:blipFill>
        </p:spPr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-378730" y="-193687"/>
            <a:ext cx="19058636" cy="11040206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761519" y="761519"/>
            <a:ext cx="534363" cy="534363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2121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DAF_Gl3YvG4</dc:identifier>
  <dcterms:modified xsi:type="dcterms:W3CDTF">2011-08-01T06:04:30Z</dcterms:modified>
  <cp:revision>1</cp:revision>
  <dc:title>lunar-thesis-thin</dc:title>
</cp:coreProperties>
</file>

<file path=docProps/thumbnail.jpeg>
</file>